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8"/>
  </p:notesMasterIdLst>
  <p:sldIdLst>
    <p:sldId id="256" r:id="rId3"/>
    <p:sldId id="363" r:id="rId4"/>
    <p:sldId id="288" r:id="rId5"/>
    <p:sldId id="271" r:id="rId6"/>
    <p:sldId id="296" r:id="rId7"/>
    <p:sldId id="278" r:id="rId8"/>
    <p:sldId id="394" r:id="rId9"/>
    <p:sldId id="282" r:id="rId10"/>
    <p:sldId id="283" r:id="rId11"/>
    <p:sldId id="286" r:id="rId12"/>
    <p:sldId id="339" r:id="rId13"/>
    <p:sldId id="289" r:id="rId14"/>
    <p:sldId id="290" r:id="rId15"/>
    <p:sldId id="291" r:id="rId16"/>
    <p:sldId id="293" r:id="rId17"/>
    <p:sldId id="299" r:id="rId18"/>
    <p:sldId id="297" r:id="rId19"/>
    <p:sldId id="298" r:id="rId20"/>
    <p:sldId id="294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11" r:id="rId29"/>
    <p:sldId id="314" r:id="rId30"/>
    <p:sldId id="317" r:id="rId31"/>
    <p:sldId id="336" r:id="rId32"/>
    <p:sldId id="335" r:id="rId33"/>
    <p:sldId id="321" r:id="rId34"/>
    <p:sldId id="322" r:id="rId35"/>
    <p:sldId id="397" r:id="rId36"/>
    <p:sldId id="327" r:id="rId37"/>
    <p:sldId id="399" r:id="rId38"/>
    <p:sldId id="400" r:id="rId39"/>
    <p:sldId id="326" r:id="rId40"/>
    <p:sldId id="329" r:id="rId41"/>
    <p:sldId id="333" r:id="rId42"/>
    <p:sldId id="334" r:id="rId43"/>
    <p:sldId id="365" r:id="rId44"/>
    <p:sldId id="378" r:id="rId45"/>
    <p:sldId id="381" r:id="rId46"/>
    <p:sldId id="39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47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96429" autoAdjust="0"/>
  </p:normalViewPr>
  <p:slideViewPr>
    <p:cSldViewPr snapToGrid="0" showGuides="1">
      <p:cViewPr varScale="1">
        <p:scale>
          <a:sx n="111" d="100"/>
          <a:sy n="111" d="100"/>
        </p:scale>
        <p:origin x="192" y="120"/>
      </p:cViewPr>
      <p:guideLst>
        <p:guide orient="horz" pos="2273"/>
        <p:guide pos="3840"/>
        <p:guide orient="horz" pos="624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9EA1F-7E76-4269-B8D5-8092E3E4C7F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2DF2-8739-4E5F-B9DD-32E48D47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7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7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3C82-2D45-4BE9-989E-2851FD0BD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79A86-48BB-4A8A-AEA3-ADDB57161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10EBD-7A0B-4E5A-9321-F8A4D6F0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5AAE7-2748-40A6-9909-C0C064E8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23426-E3D7-406B-A2CD-9BCAA565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7F5AB-9113-409E-BA08-6EA93D13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C4082-686F-4BB4-999C-3D33A24CF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C6F4D-F256-4D28-861B-A26F48572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A21EB-B233-4C24-90AE-C93B11E5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B7108-0729-4F89-8BC5-B08F6224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E0A063-BC0C-4DAE-BAE7-A8E9CBEB6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0F71D-9AA9-4948-A7D2-1641166FF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03287-B074-4CB0-B705-A19B7EB4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9BEE4-CE6F-4B67-BF5C-68FFDE63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CDD6-0F29-47AB-808E-2A09852F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99D7-7D94-4864-AA70-09CB640FFDEE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73E-851C-4EB9-8B76-9BC3D6223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99D7-7D94-4864-AA70-09CB640FFDEE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73E-851C-4EB9-8B76-9BC3D6223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44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99D7-7D94-4864-AA70-09CB640FFDEE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73E-851C-4EB9-8B76-9BC3D6223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5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99D7-7D94-4864-AA70-09CB640FFDEE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73E-851C-4EB9-8B76-9BC3D6223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1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99D7-7D94-4864-AA70-09CB640FFDEE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73E-851C-4EB9-8B76-9BC3D6223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76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99D7-7D94-4864-AA70-09CB640FFDEE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73E-851C-4EB9-8B76-9BC3D6223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99D7-7D94-4864-AA70-09CB640FFDEE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73E-851C-4EB9-8B76-9BC3D6223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29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99D7-7D94-4864-AA70-09CB640FFDEE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73E-851C-4EB9-8B76-9BC3D6223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1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A32E-E979-4230-8498-E27F14B6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29AE8-2F2B-4006-8E55-989727C24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AE313-45CF-42C4-8D67-2729CDAC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7C648-53E2-46AB-BF90-D935CA14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628C8-BA17-4575-902D-91B5D5C6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99D7-7D94-4864-AA70-09CB640FFDEE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73E-851C-4EB9-8B76-9BC3D6223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99D7-7D94-4864-AA70-09CB640FFDEE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73E-851C-4EB9-8B76-9BC3D6223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1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99D7-7D94-4864-AA70-09CB640FFDEE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73E-851C-4EB9-8B76-9BC3D6223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5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0B08-4BA9-4F9C-B076-B2936FCA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F9993-9A15-4042-9AAE-AA45D785C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0F267-EB12-452F-9137-36B00DC4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60797-DE91-41EB-9432-FED3A584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CAE71-833B-45CD-996E-C094B0E4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845E-D460-43EF-B040-B45603D2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EB151-5569-4D0C-A63D-E6ED8B7CE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3DB4E-8F10-4709-935C-E382F6062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58F09-1D5E-488E-A795-CA440BE4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556D5-ACF5-4A7A-AF48-EB5E4326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527A8-8F10-431A-9DDB-9953679E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8526-A104-4111-90A9-6E4DA441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ED51C-6728-49EA-80A6-26BBCE8DC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6F391-0EBC-4F88-A011-12D1E373D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79A4D-6353-4B56-A7AA-5068B41B1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26543-B6F0-4C86-BBC1-7392698BD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86C6A-9A7C-45BC-AA84-CAFA86DE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EE31C-6DC0-4952-9925-77B13A48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1655-9C08-4882-A894-A066B428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1F34-6A2A-49A8-B489-DFEBF449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A4183-950B-4BE3-822C-937EC9D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5B6EA-4AA8-4C06-BDF9-6C127A3E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F7E91-0957-4971-A049-BC583B4D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6B50F-5389-4DFC-B26D-AAB89BE8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90199-ACFA-48DB-A5E8-496391B8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F9BF2-34BD-4537-999E-75A2A0F5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B9C5-31F6-4C78-9848-265AFA47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A5A4-38EE-40DF-A90E-FE3320082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4F7B0-9B0D-4B7B-BEE8-E02F836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C0C1D-88E4-4212-B999-DA643DAC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B0CBE-000F-4BEF-95BD-2F684D97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8762A-1F40-4043-9F3C-79ED3CE1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F321-FD1D-4033-8104-7AEAA9C9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7D41C-18BD-4AC6-AE8F-2AE8F880B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2F1C1-E1B6-4E17-8927-F3BB20879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23FB4-E4B0-46EC-950F-016C7AA7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1F0B3-74D5-481B-AEF8-33E1B997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E9F9F-6D8C-47A0-8590-A3F108F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AD1E4-21B0-4EDD-AEC7-C25FDF6A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17E53-9E91-4890-AD18-67D2E8DC8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8DCF6-184F-4CF0-8DE6-8C839C72D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5DA3-109C-4BB0-9353-1E81ED7E1CC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9484E-F94F-4FC9-AA78-422814FEA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230FB-2EF3-4D87-9C1E-271083981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99D7-7D94-4864-AA70-09CB640FFDEE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E573E-851C-4EB9-8B76-9BC3D6223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71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23436;&#25972;CF/1219_&#22312;&#22320;&#23601;&#23416;_&#26126;&#26143;&#31687;_30secTVC_SD_ok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12basic.edu.tw/" TargetMode="External"/><Relationship Id="rId2" Type="http://schemas.openxmlformats.org/officeDocument/2006/relationships/hyperlink" Target="http://adapt.k12ea.gov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.ntpc.edu.tw/" TargetMode="External"/><Relationship Id="rId5" Type="http://schemas.openxmlformats.org/officeDocument/2006/relationships/hyperlink" Target="https://cap.nace.edu.tw/" TargetMode="External"/><Relationship Id="rId4" Type="http://schemas.openxmlformats.org/officeDocument/2006/relationships/hyperlink" Target="https://www.techadmi.edu.tw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2263E0-DD2A-418D-BEFC-0645BB6813CF}"/>
              </a:ext>
            </a:extLst>
          </p:cNvPr>
          <p:cNvSpPr/>
          <p:nvPr/>
        </p:nvSpPr>
        <p:spPr>
          <a:xfrm>
            <a:off x="0" y="0"/>
            <a:ext cx="9169400" cy="685800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+mn-ea"/>
              </a:rPr>
              <a:t>  </a:t>
            </a:r>
            <a:endParaRPr lang="zh-TW" altLang="en-US" sz="4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58" y="930587"/>
            <a:ext cx="4276884" cy="4996826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矩形 2"/>
          <p:cNvSpPr/>
          <p:nvPr/>
        </p:nvSpPr>
        <p:spPr>
          <a:xfrm>
            <a:off x="0" y="697302"/>
            <a:ext cx="710017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新北市立永平高中</a:t>
            </a:r>
            <a:endParaRPr lang="en-US" altLang="zh-TW" sz="5400" b="1" dirty="0" smtClean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國中</a:t>
            </a:r>
            <a:r>
              <a:rPr lang="zh-TW" altLang="en-US" sz="5400" b="1" dirty="0">
                <a:solidFill>
                  <a:schemeClr val="bg1"/>
                </a:solidFill>
                <a:latin typeface="+mn-ea"/>
              </a:rPr>
              <a:t>生適性</a:t>
            </a:r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入學</a:t>
            </a:r>
            <a:endParaRPr lang="zh-TW" altLang="en-US" sz="5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100000" l="0" r="100000">
                        <a14:backgroundMark x1="10417" y1="6667" x2="10417" y2="6667"/>
                        <a14:backgroundMark x1="93750" y1="4028" x2="93750" y2="4028"/>
                        <a14:backgroundMark x1="97361" y1="82083" x2="97361" y2="82083"/>
                        <a14:backgroundMark x1="9861" y1="92917" x2="9861" y2="9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1866" y="2339399"/>
            <a:ext cx="4047226" cy="40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8"/>
            <a:ext cx="4926227" cy="166648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1913" y="6356348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10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3838809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2843064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48436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五專免試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3621579" y="376312"/>
            <a:ext cx="8132548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TW" sz="44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公立優免</a:t>
            </a:r>
            <a:r>
              <a:rPr lang="en-US" altLang="zh-TW" sz="4400" b="1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辦理方</a:t>
            </a:r>
            <a:r>
              <a:rPr lang="zh-TW" altLang="en-US" sz="4400" b="1" dirty="0">
                <a:solidFill>
                  <a:prstClr val="black"/>
                </a:solidFill>
              </a:rPr>
              <a:t>式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33001" y="1207319"/>
            <a:ext cx="80743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TW" altLang="en-US" sz="2800" dirty="0" smtClean="0">
                <a:latin typeface="+mn-ea"/>
              </a:rPr>
              <a:t>報名原則</a:t>
            </a:r>
            <a:r>
              <a:rPr lang="zh-TW" altLang="en-US" sz="2800" dirty="0">
                <a:latin typeface="+mn-ea"/>
              </a:rPr>
              <a:t>：</a:t>
            </a:r>
            <a:r>
              <a:rPr lang="zh-TW" altLang="en-US" sz="2800" dirty="0" smtClean="0">
                <a:latin typeface="+mn-ea"/>
              </a:rPr>
              <a:t>依</a:t>
            </a:r>
            <a:r>
              <a:rPr lang="zh-TW" altLang="en-US" sz="2800" dirty="0">
                <a:latin typeface="+mn-ea"/>
              </a:rPr>
              <a:t>「</a:t>
            </a:r>
            <a:r>
              <a:rPr lang="zh-TW" altLang="en-US" sz="2800" b="1" dirty="0">
                <a:latin typeface="+mn-ea"/>
              </a:rPr>
              <a:t>鄰近國中劃分表</a:t>
            </a:r>
            <a:r>
              <a:rPr lang="zh-TW" altLang="en-US" sz="2800" dirty="0">
                <a:latin typeface="+mn-ea"/>
              </a:rPr>
              <a:t>」擇</a:t>
            </a:r>
            <a:r>
              <a:rPr lang="zh-TW" altLang="en-US" sz="2800" b="1" dirty="0">
                <a:solidFill>
                  <a:schemeClr val="accent1"/>
                </a:solidFill>
                <a:latin typeface="+mn-ea"/>
              </a:rPr>
              <a:t>一校一科</a:t>
            </a:r>
            <a:r>
              <a:rPr lang="zh-TW" altLang="en-US" sz="2800" dirty="0" smtClean="0">
                <a:latin typeface="+mn-ea"/>
              </a:rPr>
              <a:t>報名</a:t>
            </a:r>
            <a:endParaRPr lang="en-US" altLang="zh-TW" sz="2800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endParaRPr lang="zh-TW" altLang="en-US" sz="2800" dirty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dirty="0" smtClean="0">
                <a:latin typeface="+mn-ea"/>
              </a:rPr>
              <a:t>錄取</a:t>
            </a:r>
            <a:r>
              <a:rPr lang="zh-TW" altLang="en-US" sz="2800" dirty="0">
                <a:latin typeface="+mn-ea"/>
              </a:rPr>
              <a:t>規準</a:t>
            </a:r>
            <a:r>
              <a:rPr lang="zh-TW" altLang="en-US" sz="2800" dirty="0" smtClean="0">
                <a:latin typeface="+mn-ea"/>
              </a:rPr>
              <a:t>：</a:t>
            </a:r>
            <a:endParaRPr lang="en-US" altLang="zh-TW" sz="2800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2800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dirty="0" smtClean="0">
                <a:latin typeface="+mn-ea"/>
              </a:rPr>
              <a:t>       </a:t>
            </a:r>
            <a:r>
              <a:rPr lang="zh-TW" altLang="en-US" sz="2800" dirty="0" smtClean="0">
                <a:solidFill>
                  <a:srgbClr val="0000FF"/>
                </a:solidFill>
                <a:latin typeface="+mn-ea"/>
              </a:rPr>
              <a:t>報名</a:t>
            </a:r>
            <a:r>
              <a:rPr lang="zh-TW" altLang="en-US" sz="2800" dirty="0">
                <a:solidFill>
                  <a:srgbClr val="0000FF"/>
                </a:solidFill>
                <a:latin typeface="+mn-ea"/>
              </a:rPr>
              <a:t>未超過招生</a:t>
            </a:r>
            <a:r>
              <a:rPr lang="zh-TW" altLang="en-US" sz="2800" dirty="0" smtClean="0">
                <a:solidFill>
                  <a:srgbClr val="0000FF"/>
                </a:solidFill>
                <a:latin typeface="+mn-ea"/>
              </a:rPr>
              <a:t>名額</a:t>
            </a:r>
            <a:endParaRPr lang="en-US" altLang="zh-TW" sz="2800" dirty="0">
              <a:solidFill>
                <a:srgbClr val="0000FF"/>
              </a:solidFill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+mn-ea"/>
              </a:rPr>
              <a:t>       全部錄取</a:t>
            </a:r>
            <a:endParaRPr lang="en-US" altLang="zh-TW" sz="2800" b="1" dirty="0" smtClean="0">
              <a:solidFill>
                <a:srgbClr val="0000FF"/>
              </a:solidFill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800" dirty="0">
                <a:latin typeface="+mn-ea"/>
              </a:rPr>
              <a:t/>
            </a:r>
            <a:br>
              <a:rPr lang="en-US" altLang="zh-TW" sz="2800" dirty="0">
                <a:latin typeface="+mn-ea"/>
              </a:rPr>
            </a:br>
            <a:r>
              <a:rPr lang="en-US" altLang="zh-TW" sz="2800" dirty="0">
                <a:latin typeface="+mn-ea"/>
              </a:rPr>
              <a:t>    </a:t>
            </a:r>
            <a:r>
              <a:rPr lang="zh-TW" altLang="en-US" sz="2800" dirty="0"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  報名</a:t>
            </a:r>
            <a:r>
              <a:rPr lang="zh-TW" altLang="en-US" sz="2800" dirty="0">
                <a:latin typeface="+mn-ea"/>
              </a:rPr>
              <a:t>超過招生</a:t>
            </a:r>
            <a:r>
              <a:rPr lang="zh-TW" altLang="en-US" sz="2800" dirty="0" smtClean="0">
                <a:latin typeface="+mn-ea"/>
              </a:rPr>
              <a:t>名額</a:t>
            </a:r>
            <a:endParaRPr lang="en-US" altLang="zh-TW" sz="2800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dirty="0"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      依「</a:t>
            </a:r>
            <a:r>
              <a:rPr lang="en-US" altLang="zh-TW" sz="2800" dirty="0" smtClean="0">
                <a:latin typeface="+mn-ea"/>
              </a:rPr>
              <a:t>110</a:t>
            </a:r>
            <a:r>
              <a:rPr lang="zh-TW" altLang="en-US" sz="2800" b="1" dirty="0" smtClean="0">
                <a:latin typeface="+mn-ea"/>
              </a:rPr>
              <a:t>學年</a:t>
            </a:r>
            <a:r>
              <a:rPr lang="zh-TW" altLang="en-US" sz="2800" b="1" dirty="0">
                <a:latin typeface="+mn-ea"/>
              </a:rPr>
              <a:t>度新北市高級中等學校</a:t>
            </a:r>
            <a:r>
              <a:rPr lang="zh-TW" altLang="en-US" sz="2800" b="1" dirty="0" smtClean="0">
                <a:latin typeface="+mn-ea"/>
              </a:rPr>
              <a:t>優先免試</a:t>
            </a:r>
            <a:endParaRPr lang="en-US" altLang="zh-TW" sz="2800" b="1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b="1" dirty="0">
                <a:latin typeface="+mn-ea"/>
              </a:rPr>
              <a:t> </a:t>
            </a:r>
            <a:r>
              <a:rPr lang="zh-TW" altLang="en-US" sz="2800" b="1" dirty="0" smtClean="0">
                <a:latin typeface="+mn-ea"/>
              </a:rPr>
              <a:t>      暨直</a:t>
            </a:r>
            <a:r>
              <a:rPr lang="zh-TW" altLang="en-US" sz="2800" b="1" dirty="0">
                <a:latin typeface="+mn-ea"/>
              </a:rPr>
              <a:t>升入學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超額比序</a:t>
            </a:r>
            <a:r>
              <a:rPr lang="zh-TW" altLang="en-US" sz="2800" b="1" dirty="0">
                <a:latin typeface="+mn-ea"/>
              </a:rPr>
              <a:t>順序項目及順次表</a:t>
            </a:r>
            <a:r>
              <a:rPr lang="zh-TW" altLang="en-US" sz="2800" dirty="0">
                <a:latin typeface="+mn-ea"/>
              </a:rPr>
              <a:t>」</a:t>
            </a:r>
            <a:r>
              <a:rPr lang="zh-TW" altLang="en-US" sz="2800" dirty="0" smtClean="0">
                <a:latin typeface="+mn-ea"/>
              </a:rPr>
              <a:t>辦理</a:t>
            </a:r>
            <a:endParaRPr lang="en-US" altLang="zh-TW" sz="2800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2800" dirty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dirty="0" smtClean="0">
                <a:latin typeface="+mn-ea"/>
              </a:rPr>
              <a:t>唯一志願，故超額比序不採計志願序</a:t>
            </a:r>
            <a:endParaRPr lang="en-US" altLang="zh-TW" sz="2800" dirty="0">
              <a:latin typeface="+mn-ea"/>
            </a:endParaRPr>
          </a:p>
        </p:txBody>
      </p:sp>
      <p:sp>
        <p:nvSpPr>
          <p:cNvPr id="22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180066" y="1272539"/>
            <a:ext cx="352935" cy="352935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181">
            <a:extLst>
              <a:ext uri="{FF2B5EF4-FFF2-40B4-BE49-F238E27FC236}">
                <a16:creationId xmlns:a16="http://schemas.microsoft.com/office/drawing/2014/main" id="{E52DCB02-263C-4353-B7EF-CF671ECEBF08}"/>
              </a:ext>
            </a:extLst>
          </p:cNvPr>
          <p:cNvGrpSpPr/>
          <p:nvPr/>
        </p:nvGrpSpPr>
        <p:grpSpPr>
          <a:xfrm>
            <a:off x="6808630" y="303417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26" name="Freeform 3394">
              <a:extLst>
                <a:ext uri="{FF2B5EF4-FFF2-40B4-BE49-F238E27FC236}">
                  <a16:creationId xmlns:a16="http://schemas.microsoft.com/office/drawing/2014/main" id="{18257860-15A4-4FB7-9CB8-D501D71A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95">
              <a:extLst>
                <a:ext uri="{FF2B5EF4-FFF2-40B4-BE49-F238E27FC236}">
                  <a16:creationId xmlns:a16="http://schemas.microsoft.com/office/drawing/2014/main" id="{A743A18B-675E-4A8E-98A3-E23CAC54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196">
            <a:extLst>
              <a:ext uri="{FF2B5EF4-FFF2-40B4-BE49-F238E27FC236}">
                <a16:creationId xmlns:a16="http://schemas.microsoft.com/office/drawing/2014/main" id="{262B0F37-8AFA-4FDC-83E0-59701E2712A4}"/>
              </a:ext>
            </a:extLst>
          </p:cNvPr>
          <p:cNvGrpSpPr/>
          <p:nvPr/>
        </p:nvGrpSpPr>
        <p:grpSpPr>
          <a:xfrm>
            <a:off x="7062017" y="303417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35" name="Freeform 3394">
              <a:extLst>
                <a:ext uri="{FF2B5EF4-FFF2-40B4-BE49-F238E27FC236}">
                  <a16:creationId xmlns:a16="http://schemas.microsoft.com/office/drawing/2014/main" id="{59C98B8D-86B8-40AF-A4DD-21A3C0D7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95">
              <a:extLst>
                <a:ext uri="{FF2B5EF4-FFF2-40B4-BE49-F238E27FC236}">
                  <a16:creationId xmlns:a16="http://schemas.microsoft.com/office/drawing/2014/main" id="{7B5A8D97-E129-4A83-AD81-666D86FBE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211">
            <a:extLst>
              <a:ext uri="{FF2B5EF4-FFF2-40B4-BE49-F238E27FC236}">
                <a16:creationId xmlns:a16="http://schemas.microsoft.com/office/drawing/2014/main" id="{2180B60E-86B1-4CE7-8BED-1CAE6E8C72A7}"/>
              </a:ext>
            </a:extLst>
          </p:cNvPr>
          <p:cNvGrpSpPr/>
          <p:nvPr/>
        </p:nvGrpSpPr>
        <p:grpSpPr>
          <a:xfrm>
            <a:off x="7315404" y="303417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39" name="Freeform 3394">
              <a:extLst>
                <a:ext uri="{FF2B5EF4-FFF2-40B4-BE49-F238E27FC236}">
                  <a16:creationId xmlns:a16="http://schemas.microsoft.com/office/drawing/2014/main" id="{296E9737-077C-4CB1-AFD5-9A44657F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95">
              <a:extLst>
                <a:ext uri="{FF2B5EF4-FFF2-40B4-BE49-F238E27FC236}">
                  <a16:creationId xmlns:a16="http://schemas.microsoft.com/office/drawing/2014/main" id="{50D3D56D-E604-49E0-B704-23D47603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258">
            <a:extLst>
              <a:ext uri="{FF2B5EF4-FFF2-40B4-BE49-F238E27FC236}">
                <a16:creationId xmlns:a16="http://schemas.microsoft.com/office/drawing/2014/main" id="{6D8EDC4B-A996-470E-A468-C062E47C902D}"/>
              </a:ext>
            </a:extLst>
          </p:cNvPr>
          <p:cNvGrpSpPr/>
          <p:nvPr/>
        </p:nvGrpSpPr>
        <p:grpSpPr>
          <a:xfrm>
            <a:off x="7568791" y="303417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42" name="Freeform 3394">
              <a:extLst>
                <a:ext uri="{FF2B5EF4-FFF2-40B4-BE49-F238E27FC236}">
                  <a16:creationId xmlns:a16="http://schemas.microsoft.com/office/drawing/2014/main" id="{F545B7AD-F78B-4D2F-AA7D-8B1E6C992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395">
              <a:extLst>
                <a:ext uri="{FF2B5EF4-FFF2-40B4-BE49-F238E27FC236}">
                  <a16:creationId xmlns:a16="http://schemas.microsoft.com/office/drawing/2014/main" id="{68060862-DF1F-438E-8251-06FDF7306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273">
            <a:extLst>
              <a:ext uri="{FF2B5EF4-FFF2-40B4-BE49-F238E27FC236}">
                <a16:creationId xmlns:a16="http://schemas.microsoft.com/office/drawing/2014/main" id="{5C9A133C-3454-4245-8BAF-1CE56C23BCC7}"/>
              </a:ext>
            </a:extLst>
          </p:cNvPr>
          <p:cNvGrpSpPr/>
          <p:nvPr/>
        </p:nvGrpSpPr>
        <p:grpSpPr>
          <a:xfrm>
            <a:off x="7822178" y="303417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45" name="Freeform 3394">
              <a:extLst>
                <a:ext uri="{FF2B5EF4-FFF2-40B4-BE49-F238E27FC236}">
                  <a16:creationId xmlns:a16="http://schemas.microsoft.com/office/drawing/2014/main" id="{E6CC9539-DAFA-4EBA-AF3E-A81DB9193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395">
              <a:extLst>
                <a:ext uri="{FF2B5EF4-FFF2-40B4-BE49-F238E27FC236}">
                  <a16:creationId xmlns:a16="http://schemas.microsoft.com/office/drawing/2014/main" id="{3FA330DD-7DDF-42EA-BACD-DF67BF5A2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276">
            <a:extLst>
              <a:ext uri="{FF2B5EF4-FFF2-40B4-BE49-F238E27FC236}">
                <a16:creationId xmlns:a16="http://schemas.microsoft.com/office/drawing/2014/main" id="{721BA385-E492-469A-A72F-9F9E0F2FBC19}"/>
              </a:ext>
            </a:extLst>
          </p:cNvPr>
          <p:cNvGrpSpPr/>
          <p:nvPr/>
        </p:nvGrpSpPr>
        <p:grpSpPr>
          <a:xfrm>
            <a:off x="8075565" y="303417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394">
              <a:extLst>
                <a:ext uri="{FF2B5EF4-FFF2-40B4-BE49-F238E27FC236}">
                  <a16:creationId xmlns:a16="http://schemas.microsoft.com/office/drawing/2014/main" id="{4BB8BE65-E818-43AB-9AF0-D0E1AFBEA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395">
              <a:extLst>
                <a:ext uri="{FF2B5EF4-FFF2-40B4-BE49-F238E27FC236}">
                  <a16:creationId xmlns:a16="http://schemas.microsoft.com/office/drawing/2014/main" id="{6D33B9E1-A9A5-4881-A605-5496ED21B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279">
            <a:extLst>
              <a:ext uri="{FF2B5EF4-FFF2-40B4-BE49-F238E27FC236}">
                <a16:creationId xmlns:a16="http://schemas.microsoft.com/office/drawing/2014/main" id="{F5B526D7-4A56-4ACB-A92C-8C5513AA293B}"/>
              </a:ext>
            </a:extLst>
          </p:cNvPr>
          <p:cNvGrpSpPr/>
          <p:nvPr/>
        </p:nvGrpSpPr>
        <p:grpSpPr>
          <a:xfrm>
            <a:off x="8328952" y="303417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51" name="Freeform 3394">
              <a:extLst>
                <a:ext uri="{FF2B5EF4-FFF2-40B4-BE49-F238E27FC236}">
                  <a16:creationId xmlns:a16="http://schemas.microsoft.com/office/drawing/2014/main" id="{6FA6ADDE-46B2-450C-B100-3710C2DB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395">
              <a:extLst>
                <a:ext uri="{FF2B5EF4-FFF2-40B4-BE49-F238E27FC236}">
                  <a16:creationId xmlns:a16="http://schemas.microsoft.com/office/drawing/2014/main" id="{27F273DD-4B9E-4038-94F3-56C6405D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282">
            <a:extLst>
              <a:ext uri="{FF2B5EF4-FFF2-40B4-BE49-F238E27FC236}">
                <a16:creationId xmlns:a16="http://schemas.microsoft.com/office/drawing/2014/main" id="{71A2B207-9A89-4AE6-8259-E9E04D204159}"/>
              </a:ext>
            </a:extLst>
          </p:cNvPr>
          <p:cNvGrpSpPr/>
          <p:nvPr/>
        </p:nvGrpSpPr>
        <p:grpSpPr>
          <a:xfrm>
            <a:off x="8582339" y="303417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54" name="Freeform 3394">
              <a:extLst>
                <a:ext uri="{FF2B5EF4-FFF2-40B4-BE49-F238E27FC236}">
                  <a16:creationId xmlns:a16="http://schemas.microsoft.com/office/drawing/2014/main" id="{02034C63-7BCD-4419-9642-8923DEDB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395">
              <a:extLst>
                <a:ext uri="{FF2B5EF4-FFF2-40B4-BE49-F238E27FC236}">
                  <a16:creationId xmlns:a16="http://schemas.microsoft.com/office/drawing/2014/main" id="{B7D8508F-6844-4936-836E-45271F08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285">
            <a:extLst>
              <a:ext uri="{FF2B5EF4-FFF2-40B4-BE49-F238E27FC236}">
                <a16:creationId xmlns:a16="http://schemas.microsoft.com/office/drawing/2014/main" id="{311CD589-2756-4F31-9492-AE19A73F00E6}"/>
              </a:ext>
            </a:extLst>
          </p:cNvPr>
          <p:cNvGrpSpPr/>
          <p:nvPr/>
        </p:nvGrpSpPr>
        <p:grpSpPr>
          <a:xfrm>
            <a:off x="8835726" y="303417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57" name="Freeform 3394">
              <a:extLst>
                <a:ext uri="{FF2B5EF4-FFF2-40B4-BE49-F238E27FC236}">
                  <a16:creationId xmlns:a16="http://schemas.microsoft.com/office/drawing/2014/main" id="{80C64E79-6155-4694-837A-A0FE016E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395">
              <a:extLst>
                <a:ext uri="{FF2B5EF4-FFF2-40B4-BE49-F238E27FC236}">
                  <a16:creationId xmlns:a16="http://schemas.microsoft.com/office/drawing/2014/main" id="{BB0A1670-8444-4F72-A95E-BADAA47D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288">
            <a:extLst>
              <a:ext uri="{FF2B5EF4-FFF2-40B4-BE49-F238E27FC236}">
                <a16:creationId xmlns:a16="http://schemas.microsoft.com/office/drawing/2014/main" id="{B23D31AF-959B-4B6F-A9AC-47C7509BBF93}"/>
              </a:ext>
            </a:extLst>
          </p:cNvPr>
          <p:cNvGrpSpPr/>
          <p:nvPr/>
        </p:nvGrpSpPr>
        <p:grpSpPr>
          <a:xfrm>
            <a:off x="9089113" y="303417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60" name="Freeform 3394">
              <a:extLst>
                <a:ext uri="{FF2B5EF4-FFF2-40B4-BE49-F238E27FC236}">
                  <a16:creationId xmlns:a16="http://schemas.microsoft.com/office/drawing/2014/main" id="{86063D0E-D9EE-4F8C-B217-1C11D0CA2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395">
              <a:extLst>
                <a:ext uri="{FF2B5EF4-FFF2-40B4-BE49-F238E27FC236}">
                  <a16:creationId xmlns:a16="http://schemas.microsoft.com/office/drawing/2014/main" id="{50C772B2-5222-4B0C-9464-6B8F7C539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2" name="直線單箭頭接點 61"/>
          <p:cNvCxnSpPr/>
          <p:nvPr/>
        </p:nvCxnSpPr>
        <p:spPr>
          <a:xfrm>
            <a:off x="2866525" y="3594872"/>
            <a:ext cx="3640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>
            <a:off x="2866525" y="4875855"/>
            <a:ext cx="3640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181">
            <a:extLst>
              <a:ext uri="{FF2B5EF4-FFF2-40B4-BE49-F238E27FC236}">
                <a16:creationId xmlns:a16="http://schemas.microsoft.com/office/drawing/2014/main" id="{E52DCB02-263C-4353-B7EF-CF671ECEBF08}"/>
              </a:ext>
            </a:extLst>
          </p:cNvPr>
          <p:cNvGrpSpPr/>
          <p:nvPr/>
        </p:nvGrpSpPr>
        <p:grpSpPr>
          <a:xfrm>
            <a:off x="6808630" y="4310160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65" name="Freeform 3394">
              <a:extLst>
                <a:ext uri="{FF2B5EF4-FFF2-40B4-BE49-F238E27FC236}">
                  <a16:creationId xmlns:a16="http://schemas.microsoft.com/office/drawing/2014/main" id="{18257860-15A4-4FB7-9CB8-D501D71A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395">
              <a:extLst>
                <a:ext uri="{FF2B5EF4-FFF2-40B4-BE49-F238E27FC236}">
                  <a16:creationId xmlns:a16="http://schemas.microsoft.com/office/drawing/2014/main" id="{A743A18B-675E-4A8E-98A3-E23CAC54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196">
            <a:extLst>
              <a:ext uri="{FF2B5EF4-FFF2-40B4-BE49-F238E27FC236}">
                <a16:creationId xmlns:a16="http://schemas.microsoft.com/office/drawing/2014/main" id="{262B0F37-8AFA-4FDC-83E0-59701E2712A4}"/>
              </a:ext>
            </a:extLst>
          </p:cNvPr>
          <p:cNvGrpSpPr/>
          <p:nvPr/>
        </p:nvGrpSpPr>
        <p:grpSpPr>
          <a:xfrm>
            <a:off x="7062017" y="4310160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68" name="Freeform 3394">
              <a:extLst>
                <a:ext uri="{FF2B5EF4-FFF2-40B4-BE49-F238E27FC236}">
                  <a16:creationId xmlns:a16="http://schemas.microsoft.com/office/drawing/2014/main" id="{59C98B8D-86B8-40AF-A4DD-21A3C0D7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395">
              <a:extLst>
                <a:ext uri="{FF2B5EF4-FFF2-40B4-BE49-F238E27FC236}">
                  <a16:creationId xmlns:a16="http://schemas.microsoft.com/office/drawing/2014/main" id="{7B5A8D97-E129-4A83-AD81-666D86FBE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211">
            <a:extLst>
              <a:ext uri="{FF2B5EF4-FFF2-40B4-BE49-F238E27FC236}">
                <a16:creationId xmlns:a16="http://schemas.microsoft.com/office/drawing/2014/main" id="{2180B60E-86B1-4CE7-8BED-1CAE6E8C72A7}"/>
              </a:ext>
            </a:extLst>
          </p:cNvPr>
          <p:cNvGrpSpPr/>
          <p:nvPr/>
        </p:nvGrpSpPr>
        <p:grpSpPr>
          <a:xfrm>
            <a:off x="7315404" y="4310160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71" name="Freeform 3394">
              <a:extLst>
                <a:ext uri="{FF2B5EF4-FFF2-40B4-BE49-F238E27FC236}">
                  <a16:creationId xmlns:a16="http://schemas.microsoft.com/office/drawing/2014/main" id="{296E9737-077C-4CB1-AFD5-9A44657F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395">
              <a:extLst>
                <a:ext uri="{FF2B5EF4-FFF2-40B4-BE49-F238E27FC236}">
                  <a16:creationId xmlns:a16="http://schemas.microsoft.com/office/drawing/2014/main" id="{50D3D56D-E604-49E0-B704-23D47603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258">
            <a:extLst>
              <a:ext uri="{FF2B5EF4-FFF2-40B4-BE49-F238E27FC236}">
                <a16:creationId xmlns:a16="http://schemas.microsoft.com/office/drawing/2014/main" id="{6D8EDC4B-A996-470E-A468-C062E47C902D}"/>
              </a:ext>
            </a:extLst>
          </p:cNvPr>
          <p:cNvGrpSpPr/>
          <p:nvPr/>
        </p:nvGrpSpPr>
        <p:grpSpPr>
          <a:xfrm>
            <a:off x="7568791" y="4310160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74" name="Freeform 3394">
              <a:extLst>
                <a:ext uri="{FF2B5EF4-FFF2-40B4-BE49-F238E27FC236}">
                  <a16:creationId xmlns:a16="http://schemas.microsoft.com/office/drawing/2014/main" id="{F545B7AD-F78B-4D2F-AA7D-8B1E6C992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395">
              <a:extLst>
                <a:ext uri="{FF2B5EF4-FFF2-40B4-BE49-F238E27FC236}">
                  <a16:creationId xmlns:a16="http://schemas.microsoft.com/office/drawing/2014/main" id="{68060862-DF1F-438E-8251-06FDF7306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273">
            <a:extLst>
              <a:ext uri="{FF2B5EF4-FFF2-40B4-BE49-F238E27FC236}">
                <a16:creationId xmlns:a16="http://schemas.microsoft.com/office/drawing/2014/main" id="{5C9A133C-3454-4245-8BAF-1CE56C23BCC7}"/>
              </a:ext>
            </a:extLst>
          </p:cNvPr>
          <p:cNvGrpSpPr/>
          <p:nvPr/>
        </p:nvGrpSpPr>
        <p:grpSpPr>
          <a:xfrm>
            <a:off x="7822178" y="4310160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77" name="Freeform 3394">
              <a:extLst>
                <a:ext uri="{FF2B5EF4-FFF2-40B4-BE49-F238E27FC236}">
                  <a16:creationId xmlns:a16="http://schemas.microsoft.com/office/drawing/2014/main" id="{E6CC9539-DAFA-4EBA-AF3E-A81DB9193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395">
              <a:extLst>
                <a:ext uri="{FF2B5EF4-FFF2-40B4-BE49-F238E27FC236}">
                  <a16:creationId xmlns:a16="http://schemas.microsoft.com/office/drawing/2014/main" id="{3FA330DD-7DDF-42EA-BACD-DF67BF5A2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276">
            <a:extLst>
              <a:ext uri="{FF2B5EF4-FFF2-40B4-BE49-F238E27FC236}">
                <a16:creationId xmlns:a16="http://schemas.microsoft.com/office/drawing/2014/main" id="{721BA385-E492-469A-A72F-9F9E0F2FBC19}"/>
              </a:ext>
            </a:extLst>
          </p:cNvPr>
          <p:cNvGrpSpPr/>
          <p:nvPr/>
        </p:nvGrpSpPr>
        <p:grpSpPr>
          <a:xfrm>
            <a:off x="8075565" y="4310160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80" name="Freeform 3394">
              <a:extLst>
                <a:ext uri="{FF2B5EF4-FFF2-40B4-BE49-F238E27FC236}">
                  <a16:creationId xmlns:a16="http://schemas.microsoft.com/office/drawing/2014/main" id="{4BB8BE65-E818-43AB-9AF0-D0E1AFBEA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395">
              <a:extLst>
                <a:ext uri="{FF2B5EF4-FFF2-40B4-BE49-F238E27FC236}">
                  <a16:creationId xmlns:a16="http://schemas.microsoft.com/office/drawing/2014/main" id="{6D33B9E1-A9A5-4881-A605-5496ED21B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279">
            <a:extLst>
              <a:ext uri="{FF2B5EF4-FFF2-40B4-BE49-F238E27FC236}">
                <a16:creationId xmlns:a16="http://schemas.microsoft.com/office/drawing/2014/main" id="{F5B526D7-4A56-4ACB-A92C-8C5513AA293B}"/>
              </a:ext>
            </a:extLst>
          </p:cNvPr>
          <p:cNvGrpSpPr/>
          <p:nvPr/>
        </p:nvGrpSpPr>
        <p:grpSpPr>
          <a:xfrm>
            <a:off x="8328952" y="4310160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83" name="Freeform 3394">
              <a:extLst>
                <a:ext uri="{FF2B5EF4-FFF2-40B4-BE49-F238E27FC236}">
                  <a16:creationId xmlns:a16="http://schemas.microsoft.com/office/drawing/2014/main" id="{6FA6ADDE-46B2-450C-B100-3710C2DB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395">
              <a:extLst>
                <a:ext uri="{FF2B5EF4-FFF2-40B4-BE49-F238E27FC236}">
                  <a16:creationId xmlns:a16="http://schemas.microsoft.com/office/drawing/2014/main" id="{27F273DD-4B9E-4038-94F3-56C6405D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282">
            <a:extLst>
              <a:ext uri="{FF2B5EF4-FFF2-40B4-BE49-F238E27FC236}">
                <a16:creationId xmlns:a16="http://schemas.microsoft.com/office/drawing/2014/main" id="{71A2B207-9A89-4AE6-8259-E9E04D204159}"/>
              </a:ext>
            </a:extLst>
          </p:cNvPr>
          <p:cNvGrpSpPr/>
          <p:nvPr/>
        </p:nvGrpSpPr>
        <p:grpSpPr>
          <a:xfrm>
            <a:off x="8582339" y="4310160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86" name="Freeform 3394">
              <a:extLst>
                <a:ext uri="{FF2B5EF4-FFF2-40B4-BE49-F238E27FC236}">
                  <a16:creationId xmlns:a16="http://schemas.microsoft.com/office/drawing/2014/main" id="{02034C63-7BCD-4419-9642-8923DEDB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395">
              <a:extLst>
                <a:ext uri="{FF2B5EF4-FFF2-40B4-BE49-F238E27FC236}">
                  <a16:creationId xmlns:a16="http://schemas.microsoft.com/office/drawing/2014/main" id="{B7D8508F-6844-4936-836E-45271F08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285">
            <a:extLst>
              <a:ext uri="{FF2B5EF4-FFF2-40B4-BE49-F238E27FC236}">
                <a16:creationId xmlns:a16="http://schemas.microsoft.com/office/drawing/2014/main" id="{311CD589-2756-4F31-9492-AE19A73F00E6}"/>
              </a:ext>
            </a:extLst>
          </p:cNvPr>
          <p:cNvGrpSpPr/>
          <p:nvPr/>
        </p:nvGrpSpPr>
        <p:grpSpPr>
          <a:xfrm>
            <a:off x="8835726" y="4310160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89" name="Freeform 3394">
              <a:extLst>
                <a:ext uri="{FF2B5EF4-FFF2-40B4-BE49-F238E27FC236}">
                  <a16:creationId xmlns:a16="http://schemas.microsoft.com/office/drawing/2014/main" id="{80C64E79-6155-4694-837A-A0FE016E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395">
              <a:extLst>
                <a:ext uri="{FF2B5EF4-FFF2-40B4-BE49-F238E27FC236}">
                  <a16:creationId xmlns:a16="http://schemas.microsoft.com/office/drawing/2014/main" id="{BB0A1670-8444-4F72-A95E-BADAA47D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Group 288">
            <a:extLst>
              <a:ext uri="{FF2B5EF4-FFF2-40B4-BE49-F238E27FC236}">
                <a16:creationId xmlns:a16="http://schemas.microsoft.com/office/drawing/2014/main" id="{B23D31AF-959B-4B6F-A9AC-47C7509BBF93}"/>
              </a:ext>
            </a:extLst>
          </p:cNvPr>
          <p:cNvGrpSpPr/>
          <p:nvPr/>
        </p:nvGrpSpPr>
        <p:grpSpPr>
          <a:xfrm>
            <a:off x="9089113" y="4310160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92" name="Freeform 3394">
              <a:extLst>
                <a:ext uri="{FF2B5EF4-FFF2-40B4-BE49-F238E27FC236}">
                  <a16:creationId xmlns:a16="http://schemas.microsoft.com/office/drawing/2014/main" id="{86063D0E-D9EE-4F8C-B217-1C11D0CA2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395">
              <a:extLst>
                <a:ext uri="{FF2B5EF4-FFF2-40B4-BE49-F238E27FC236}">
                  <a16:creationId xmlns:a16="http://schemas.microsoft.com/office/drawing/2014/main" id="{50C772B2-5222-4B0C-9464-6B8F7C539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" name="Group 279">
            <a:extLst>
              <a:ext uri="{FF2B5EF4-FFF2-40B4-BE49-F238E27FC236}">
                <a16:creationId xmlns:a16="http://schemas.microsoft.com/office/drawing/2014/main" id="{F5B526D7-4A56-4ACB-A92C-8C5513AA293B}"/>
              </a:ext>
            </a:extLst>
          </p:cNvPr>
          <p:cNvGrpSpPr/>
          <p:nvPr/>
        </p:nvGrpSpPr>
        <p:grpSpPr>
          <a:xfrm>
            <a:off x="9089113" y="4305604"/>
            <a:ext cx="142875" cy="285750"/>
            <a:chOff x="7085013" y="5922963"/>
            <a:chExt cx="142875" cy="285750"/>
          </a:xfrm>
          <a:solidFill>
            <a:schemeClr val="accent1"/>
          </a:solidFill>
        </p:grpSpPr>
        <p:sp>
          <p:nvSpPr>
            <p:cNvPr id="95" name="Freeform 3394">
              <a:extLst>
                <a:ext uri="{FF2B5EF4-FFF2-40B4-BE49-F238E27FC236}">
                  <a16:creationId xmlns:a16="http://schemas.microsoft.com/office/drawing/2014/main" id="{6FA6ADDE-46B2-450C-B100-3710C2DB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395">
              <a:extLst>
                <a:ext uri="{FF2B5EF4-FFF2-40B4-BE49-F238E27FC236}">
                  <a16:creationId xmlns:a16="http://schemas.microsoft.com/office/drawing/2014/main" id="{27F273DD-4B9E-4038-94F3-56C6405D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282">
            <a:extLst>
              <a:ext uri="{FF2B5EF4-FFF2-40B4-BE49-F238E27FC236}">
                <a16:creationId xmlns:a16="http://schemas.microsoft.com/office/drawing/2014/main" id="{71A2B207-9A89-4AE6-8259-E9E04D204159}"/>
              </a:ext>
            </a:extLst>
          </p:cNvPr>
          <p:cNvGrpSpPr/>
          <p:nvPr/>
        </p:nvGrpSpPr>
        <p:grpSpPr>
          <a:xfrm>
            <a:off x="9342500" y="4305604"/>
            <a:ext cx="142875" cy="285750"/>
            <a:chOff x="7085013" y="5922963"/>
            <a:chExt cx="142875" cy="285750"/>
          </a:xfrm>
          <a:solidFill>
            <a:schemeClr val="accent1"/>
          </a:solidFill>
        </p:grpSpPr>
        <p:sp>
          <p:nvSpPr>
            <p:cNvPr id="98" name="Freeform 3394">
              <a:extLst>
                <a:ext uri="{FF2B5EF4-FFF2-40B4-BE49-F238E27FC236}">
                  <a16:creationId xmlns:a16="http://schemas.microsoft.com/office/drawing/2014/main" id="{02034C63-7BCD-4419-9642-8923DEDB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395">
              <a:extLst>
                <a:ext uri="{FF2B5EF4-FFF2-40B4-BE49-F238E27FC236}">
                  <a16:creationId xmlns:a16="http://schemas.microsoft.com/office/drawing/2014/main" id="{B7D8508F-6844-4936-836E-45271F08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285">
            <a:extLst>
              <a:ext uri="{FF2B5EF4-FFF2-40B4-BE49-F238E27FC236}">
                <a16:creationId xmlns:a16="http://schemas.microsoft.com/office/drawing/2014/main" id="{311CD589-2756-4F31-9492-AE19A73F00E6}"/>
              </a:ext>
            </a:extLst>
          </p:cNvPr>
          <p:cNvGrpSpPr/>
          <p:nvPr/>
        </p:nvGrpSpPr>
        <p:grpSpPr>
          <a:xfrm>
            <a:off x="9595887" y="4305604"/>
            <a:ext cx="142875" cy="285750"/>
            <a:chOff x="7085013" y="5922963"/>
            <a:chExt cx="142875" cy="285750"/>
          </a:xfrm>
          <a:solidFill>
            <a:schemeClr val="accent1"/>
          </a:solidFill>
        </p:grpSpPr>
        <p:sp>
          <p:nvSpPr>
            <p:cNvPr id="101" name="Freeform 3394">
              <a:extLst>
                <a:ext uri="{FF2B5EF4-FFF2-40B4-BE49-F238E27FC236}">
                  <a16:creationId xmlns:a16="http://schemas.microsoft.com/office/drawing/2014/main" id="{80C64E79-6155-4694-837A-A0FE016E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395">
              <a:extLst>
                <a:ext uri="{FF2B5EF4-FFF2-40B4-BE49-F238E27FC236}">
                  <a16:creationId xmlns:a16="http://schemas.microsoft.com/office/drawing/2014/main" id="{BB0A1670-8444-4F72-A95E-BADAA47D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191774" y="5972434"/>
            <a:ext cx="352935" cy="352935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180066" y="2147393"/>
            <a:ext cx="352935" cy="352935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910990" y="3037261"/>
            <a:ext cx="279576" cy="27957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912178" y="4313138"/>
            <a:ext cx="279576" cy="27957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8"/>
            <a:ext cx="4926227" cy="166648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11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3838809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2843064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48436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五專免試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4462489" y="41351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prstClr val="black"/>
                </a:solidFill>
              </a:rPr>
              <a:t> </a:t>
            </a:r>
            <a:r>
              <a:rPr lang="en-US" altLang="zh-TW" sz="44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公立優免</a:t>
            </a:r>
            <a:r>
              <a:rPr lang="en-US" altLang="zh-TW" sz="4400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  學區對</a:t>
            </a:r>
            <a:r>
              <a:rPr lang="zh-TW" altLang="en-US" sz="4400" b="1" dirty="0">
                <a:solidFill>
                  <a:prstClr val="black"/>
                </a:solidFill>
              </a:rPr>
              <a:t>應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55101" y="1090620"/>
            <a:ext cx="793148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以永平高中為例</a:t>
            </a:r>
            <a:endParaRPr lang="en-US" altLang="zh-TW" sz="2800" b="1" dirty="0" smtClean="0">
              <a:solidFill>
                <a:srgbClr val="FF0000"/>
              </a:solidFill>
              <a:latin typeface="+mn-ea"/>
            </a:endParaRPr>
          </a:p>
          <a:p>
            <a:pPr lvl="1">
              <a:defRPr/>
            </a:pPr>
            <a:endParaRPr lang="zh-TW" altLang="en-US" dirty="0">
              <a:latin typeface="+mn-ea"/>
            </a:endParaRPr>
          </a:p>
          <a:p>
            <a:pPr lvl="1">
              <a:defRPr/>
            </a:pPr>
            <a:endParaRPr lang="en-US" altLang="zh-TW" dirty="0" smtClean="0">
              <a:latin typeface="+mn-ea"/>
            </a:endParaRPr>
          </a:p>
          <a:p>
            <a:pPr lvl="1">
              <a:defRPr/>
            </a:pPr>
            <a:endParaRPr lang="en-US" altLang="zh-TW" dirty="0">
              <a:latin typeface="+mn-ea"/>
            </a:endParaRPr>
          </a:p>
          <a:p>
            <a:pPr lvl="1">
              <a:defRPr/>
            </a:pPr>
            <a:endParaRPr lang="en-US" altLang="zh-TW" dirty="0" smtClean="0">
              <a:latin typeface="+mn-ea"/>
            </a:endParaRPr>
          </a:p>
          <a:p>
            <a:pPr lvl="1">
              <a:defRPr/>
            </a:pPr>
            <a:endParaRPr lang="en-US" altLang="zh-TW" dirty="0">
              <a:latin typeface="+mn-ea"/>
            </a:endParaRPr>
          </a:p>
          <a:p>
            <a:pPr lvl="1">
              <a:defRPr/>
            </a:pPr>
            <a:endParaRPr lang="en-US" altLang="zh-TW" dirty="0" smtClean="0">
              <a:latin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653" y="1599102"/>
            <a:ext cx="9881862" cy="2251535"/>
          </a:xfrm>
          <a:prstGeom prst="rect">
            <a:avLst/>
          </a:prstGeom>
        </p:spPr>
      </p:pic>
      <p:pic>
        <p:nvPicPr>
          <p:cNvPr id="26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380"/>
          <a:stretch/>
        </p:blipFill>
        <p:spPr>
          <a:xfrm>
            <a:off x="1927653" y="4791947"/>
            <a:ext cx="9914235" cy="176842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255101" y="4269641"/>
            <a:ext cx="793148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以永平高中</a:t>
            </a:r>
            <a:r>
              <a:rPr lang="en-US" altLang="zh-TW" sz="28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國中部</a:t>
            </a:r>
            <a:r>
              <a:rPr lang="en-US" altLang="zh-TW" sz="2800" b="1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為例</a:t>
            </a:r>
            <a:endParaRPr lang="en-US" altLang="zh-TW" sz="2800" b="1" dirty="0" smtClean="0">
              <a:solidFill>
                <a:srgbClr val="FF0000"/>
              </a:solidFill>
              <a:latin typeface="+mn-ea"/>
            </a:endParaRPr>
          </a:p>
          <a:p>
            <a:pPr lvl="1">
              <a:defRPr/>
            </a:pPr>
            <a:endParaRPr lang="zh-TW" altLang="en-US" dirty="0">
              <a:latin typeface="+mn-ea"/>
            </a:endParaRPr>
          </a:p>
          <a:p>
            <a:pPr lvl="1">
              <a:defRPr/>
            </a:pPr>
            <a:endParaRPr lang="en-US" altLang="zh-TW" dirty="0" smtClean="0">
              <a:latin typeface="+mn-ea"/>
            </a:endParaRPr>
          </a:p>
          <a:p>
            <a:pPr lvl="1">
              <a:defRPr/>
            </a:pPr>
            <a:endParaRPr lang="en-US" altLang="zh-TW" dirty="0">
              <a:latin typeface="+mn-ea"/>
            </a:endParaRPr>
          </a:p>
          <a:p>
            <a:pPr lvl="1">
              <a:defRPr/>
            </a:pPr>
            <a:endParaRPr lang="en-US" altLang="zh-TW" dirty="0" smtClean="0">
              <a:latin typeface="+mn-ea"/>
            </a:endParaRPr>
          </a:p>
          <a:p>
            <a:pPr lvl="1">
              <a:defRPr/>
            </a:pPr>
            <a:endParaRPr lang="en-US" altLang="zh-TW" dirty="0">
              <a:latin typeface="+mn-ea"/>
            </a:endParaRPr>
          </a:p>
          <a:p>
            <a:pPr lvl="1">
              <a:defRPr/>
            </a:pPr>
            <a:endParaRPr lang="en-US" altLang="zh-TW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87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8"/>
            <a:ext cx="4926227" cy="166648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12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3838809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2843064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48436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五專免試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7759934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TW" sz="44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私立優免</a:t>
            </a:r>
            <a:r>
              <a:rPr lang="en-US" altLang="zh-TW" sz="4400" b="1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44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招生資訊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9258" y="1482858"/>
            <a:ext cx="82149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dirty="0" smtClean="0">
                <a:latin typeface="+mn-ea"/>
              </a:rPr>
              <a:t>招生對象</a:t>
            </a:r>
            <a:r>
              <a:rPr lang="zh-TW" altLang="en-US" sz="2400" dirty="0">
                <a:latin typeface="+mn-ea"/>
              </a:rPr>
              <a:t>：新北市國中應屆</a:t>
            </a:r>
            <a:r>
              <a:rPr lang="zh-TW" altLang="en-US" sz="2400" dirty="0" smtClean="0">
                <a:latin typeface="+mn-ea"/>
              </a:rPr>
              <a:t>畢業生</a:t>
            </a:r>
            <a:endParaRPr lang="en-US" altLang="zh-TW" sz="2400" dirty="0">
              <a:latin typeface="+mn-ea"/>
            </a:endParaRPr>
          </a:p>
          <a:p>
            <a:pPr>
              <a:defRPr/>
            </a:pPr>
            <a:r>
              <a:rPr lang="zh-TW" altLang="en-US" sz="2400" dirty="0" smtClean="0">
                <a:latin typeface="+mn-ea"/>
              </a:rPr>
              <a:t>招生</a:t>
            </a:r>
            <a:r>
              <a:rPr lang="zh-TW" altLang="en-US" sz="2400" dirty="0">
                <a:latin typeface="+mn-ea"/>
              </a:rPr>
              <a:t>學校：新</a:t>
            </a:r>
            <a:r>
              <a:rPr lang="zh-TW" altLang="en-US" sz="2400" dirty="0" smtClean="0">
                <a:latin typeface="+mn-ea"/>
              </a:rPr>
              <a:t>北市</a:t>
            </a: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私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立</a:t>
            </a:r>
            <a:r>
              <a:rPr lang="zh-TW" altLang="en-US" sz="2400" dirty="0">
                <a:latin typeface="+mn-ea"/>
              </a:rPr>
              <a:t>高級</a:t>
            </a:r>
            <a:r>
              <a:rPr lang="zh-TW" altLang="en-US" sz="2400" dirty="0" smtClean="0">
                <a:latin typeface="+mn-ea"/>
              </a:rPr>
              <a:t>中等招生</a:t>
            </a:r>
            <a:r>
              <a:rPr lang="zh-TW" altLang="en-US" sz="2400" dirty="0">
                <a:latin typeface="+mn-ea"/>
              </a:rPr>
              <a:t>名額</a:t>
            </a:r>
            <a:r>
              <a:rPr lang="zh-TW" altLang="en-US" sz="2400" dirty="0" smtClean="0">
                <a:latin typeface="+mn-ea"/>
              </a:rPr>
              <a:t>：</a:t>
            </a:r>
            <a:r>
              <a:rPr lang="zh-TW" altLang="en-US" sz="2400" dirty="0">
                <a:latin typeface="+mn-ea"/>
              </a:rPr>
              <a:t>依各校免試入學核定總</a:t>
            </a:r>
            <a:r>
              <a:rPr lang="zh-TW" altLang="en-US" sz="2400" dirty="0" smtClean="0">
                <a:latin typeface="+mn-ea"/>
              </a:rPr>
              <a:t>名額</a:t>
            </a:r>
            <a:r>
              <a:rPr lang="en-US" altLang="zh-TW" sz="2400" dirty="0" smtClean="0">
                <a:solidFill>
                  <a:schemeClr val="accent1"/>
                </a:solidFill>
                <a:latin typeface="+mn-ea"/>
              </a:rPr>
              <a:t>40%</a:t>
            </a:r>
            <a:r>
              <a:rPr lang="zh-TW" altLang="en-US" sz="2400" dirty="0">
                <a:latin typeface="+mn-ea"/>
              </a:rPr>
              <a:t>提列，總計</a:t>
            </a:r>
            <a:r>
              <a:rPr lang="en-US" altLang="zh-TW" sz="2400" dirty="0">
                <a:solidFill>
                  <a:schemeClr val="accent1"/>
                </a:solidFill>
                <a:latin typeface="+mn-ea"/>
              </a:rPr>
              <a:t>○○</a:t>
            </a:r>
            <a:r>
              <a:rPr lang="zh-TW" altLang="en-US" sz="2400" dirty="0" smtClean="0">
                <a:latin typeface="+mn-ea"/>
              </a:rPr>
              <a:t>名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依今年簡章為主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)</a:t>
            </a:r>
          </a:p>
          <a:p>
            <a:pPr>
              <a:defRPr/>
            </a:pPr>
            <a:endParaRPr lang="en-US" altLang="zh-TW" sz="2400" dirty="0">
              <a:latin typeface="+mn-ea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dirty="0" smtClean="0">
                <a:latin typeface="+mn-ea"/>
              </a:rPr>
              <a:t>附註</a:t>
            </a:r>
            <a:r>
              <a:rPr lang="zh-TW" altLang="en-US" sz="2400" dirty="0">
                <a:latin typeface="+mn-ea"/>
              </a:rPr>
              <a:t>：</a:t>
            </a:r>
            <a:endParaRPr lang="en-US" altLang="zh-TW" sz="2400" dirty="0">
              <a:latin typeface="+mn-ea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dirty="0">
                <a:latin typeface="+mn-ea"/>
              </a:rPr>
              <a:t>    </a:t>
            </a:r>
            <a:r>
              <a:rPr lang="en-US" altLang="zh-TW" sz="2400" dirty="0">
                <a:latin typeface="+mn-ea"/>
              </a:rPr>
              <a:t>1.</a:t>
            </a:r>
            <a:r>
              <a:rPr lang="zh-TW" altLang="en-US" sz="2400" dirty="0">
                <a:latin typeface="+mn-ea"/>
              </a:rPr>
              <a:t>各招生學校應提供經濟弱勢學生</a:t>
            </a:r>
            <a:r>
              <a:rPr lang="en-US" altLang="zh-TW" sz="2400" dirty="0">
                <a:latin typeface="+mn-ea"/>
              </a:rPr>
              <a:t>(</a:t>
            </a:r>
            <a:r>
              <a:rPr lang="zh-TW" altLang="en-US" sz="2400" dirty="0">
                <a:latin typeface="+mn-ea"/>
              </a:rPr>
              <a:t>至少</a:t>
            </a:r>
            <a:r>
              <a:rPr lang="en-US" altLang="zh-TW" sz="2400" dirty="0">
                <a:solidFill>
                  <a:schemeClr val="accent1"/>
                </a:solidFill>
                <a:latin typeface="+mn-ea"/>
              </a:rPr>
              <a:t>1</a:t>
            </a:r>
            <a:r>
              <a:rPr lang="en-US" altLang="zh-TW" sz="2400" dirty="0" smtClean="0">
                <a:solidFill>
                  <a:schemeClr val="accent1"/>
                </a:solidFill>
                <a:latin typeface="+mn-ea"/>
              </a:rPr>
              <a:t>%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>
                <a:latin typeface="+mn-ea"/>
              </a:rPr>
              <a:t>名額。</a:t>
            </a:r>
            <a:endParaRPr lang="en-US" altLang="zh-TW" sz="2400" dirty="0">
              <a:latin typeface="+mn-ea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dirty="0">
                <a:latin typeface="+mn-ea"/>
              </a:rPr>
              <a:t>    </a:t>
            </a:r>
            <a:r>
              <a:rPr lang="en-US" altLang="zh-TW" sz="2400" dirty="0">
                <a:latin typeface="+mn-ea"/>
              </a:rPr>
              <a:t>2.</a:t>
            </a:r>
            <a:r>
              <a:rPr lang="zh-TW" altLang="en-US" sz="2400" dirty="0">
                <a:latin typeface="+mn-ea"/>
              </a:rPr>
              <a:t>由各校招生委員會得列備取名額。</a:t>
            </a:r>
            <a:r>
              <a:rPr lang="en-US" altLang="zh-TW" sz="2400" dirty="0">
                <a:latin typeface="+mn-ea"/>
              </a:rPr>
              <a:t>(</a:t>
            </a:r>
            <a:r>
              <a:rPr lang="zh-TW" altLang="en-US" sz="2400" dirty="0">
                <a:latin typeface="+mn-ea"/>
              </a:rPr>
              <a:t>招生名額</a:t>
            </a:r>
            <a:r>
              <a:rPr lang="en-US" altLang="zh-TW" sz="2400" dirty="0">
                <a:latin typeface="+mn-ea"/>
              </a:rPr>
              <a:t>1</a:t>
            </a:r>
            <a:r>
              <a:rPr lang="zh-TW" altLang="en-US" sz="2400" dirty="0">
                <a:latin typeface="+mn-ea"/>
              </a:rPr>
              <a:t>倍</a:t>
            </a:r>
            <a:r>
              <a:rPr lang="en-US" altLang="zh-TW" sz="2400" dirty="0">
                <a:latin typeface="+mn-ea"/>
              </a:rPr>
              <a:t>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2400" dirty="0">
                <a:latin typeface="+mn-ea"/>
              </a:rPr>
              <a:t>    3.</a:t>
            </a:r>
            <a:r>
              <a:rPr lang="zh-TW" altLang="en-US" sz="2400" dirty="0">
                <a:latin typeface="+mn-ea"/>
              </a:rPr>
              <a:t>其他外加名額</a:t>
            </a:r>
            <a:r>
              <a:rPr lang="en-US" altLang="zh-TW" sz="2400" dirty="0">
                <a:latin typeface="+mn-ea"/>
              </a:rPr>
              <a:t>(</a:t>
            </a:r>
            <a:r>
              <a:rPr lang="en-US" altLang="zh-TW" sz="2400" dirty="0">
                <a:solidFill>
                  <a:schemeClr val="accent1"/>
                </a:solidFill>
                <a:latin typeface="+mn-ea"/>
              </a:rPr>
              <a:t>2%</a:t>
            </a:r>
            <a:r>
              <a:rPr lang="en-US" altLang="zh-TW" sz="2400" dirty="0">
                <a:latin typeface="+mn-ea"/>
              </a:rPr>
              <a:t>)</a:t>
            </a:r>
            <a:r>
              <a:rPr lang="zh-TW" altLang="en-US" sz="2400" dirty="0">
                <a:latin typeface="+mn-ea"/>
              </a:rPr>
              <a:t>依升學相關優待辦法辦理。</a:t>
            </a:r>
            <a:endParaRPr lang="en-US" altLang="zh-TW" sz="2400" dirty="0">
              <a:latin typeface="+mn-ea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dirty="0">
                <a:latin typeface="+mn-ea"/>
              </a:rPr>
              <a:t>    </a:t>
            </a:r>
            <a:r>
              <a:rPr lang="en-US" altLang="zh-TW" sz="2400" dirty="0">
                <a:latin typeface="+mn-ea"/>
              </a:rPr>
              <a:t>4.</a:t>
            </a:r>
            <a:r>
              <a:rPr lang="zh-TW" altLang="en-US" sz="2400" dirty="0">
                <a:latin typeface="+mn-ea"/>
              </a:rPr>
              <a:t>私立高中附設國中部畢業生</a:t>
            </a: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不得</a:t>
            </a:r>
            <a:r>
              <a:rPr lang="zh-TW" altLang="en-US" sz="2400" dirty="0">
                <a:latin typeface="+mn-ea"/>
              </a:rPr>
              <a:t>報名該校優先免試入學。</a:t>
            </a:r>
            <a:endParaRPr lang="en-US" altLang="zh-TW" sz="2400" dirty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2200" dirty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200" dirty="0">
                <a:latin typeface="+mn-ea"/>
              </a:rPr>
              <a:t>    </a:t>
            </a:r>
            <a:endParaRPr lang="en-US" altLang="zh-TW" sz="2200" dirty="0">
              <a:latin typeface="+mn-ea"/>
            </a:endParaRPr>
          </a:p>
        </p:txBody>
      </p:sp>
      <p:sp>
        <p:nvSpPr>
          <p:cNvPr id="34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60986" y="1582330"/>
            <a:ext cx="270489" cy="27048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55663" y="1935317"/>
            <a:ext cx="270489" cy="27048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55663" y="2301710"/>
            <a:ext cx="270489" cy="27048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55101" y="4538831"/>
            <a:ext cx="270489" cy="27048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38013" y="4161752"/>
            <a:ext cx="270489" cy="27048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55101" y="3415197"/>
            <a:ext cx="270489" cy="27048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55101" y="3768184"/>
            <a:ext cx="270489" cy="27048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2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8"/>
            <a:ext cx="4926227" cy="166648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13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3838809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2843064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48436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五專免試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TW" sz="44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私立優免</a:t>
            </a:r>
            <a:r>
              <a:rPr lang="en-US" altLang="zh-TW" sz="4400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  辦理方</a:t>
            </a:r>
            <a:r>
              <a:rPr lang="zh-TW" altLang="en-US" sz="4400" b="1" dirty="0">
                <a:solidFill>
                  <a:prstClr val="black"/>
                </a:solidFill>
              </a:rPr>
              <a:t>式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40477" y="1216597"/>
            <a:ext cx="80743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800" dirty="0" smtClean="0">
                <a:latin typeface="+mn-ea"/>
              </a:rPr>
              <a:t>報名原則</a:t>
            </a:r>
            <a:r>
              <a:rPr lang="zh-TW" altLang="en-US" sz="2800" dirty="0">
                <a:latin typeface="+mn-ea"/>
              </a:rPr>
              <a:t>：新北市國中應屆畢業生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擇一校報名</a:t>
            </a:r>
            <a:r>
              <a:rPr lang="zh-TW" altLang="en-US" sz="2800" dirty="0">
                <a:latin typeface="+mn-ea"/>
              </a:rPr>
              <a:t>。</a:t>
            </a:r>
            <a:endParaRPr lang="en-US" altLang="zh-TW" sz="2800" dirty="0">
              <a:latin typeface="+mn-ea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800" dirty="0">
                <a:latin typeface="+mn-ea"/>
              </a:rPr>
              <a:t>             </a:t>
            </a:r>
            <a:r>
              <a:rPr lang="en-US" altLang="zh-TW" sz="2800" dirty="0">
                <a:latin typeface="+mn-ea"/>
              </a:rPr>
              <a:t>(</a:t>
            </a:r>
            <a:r>
              <a:rPr lang="zh-TW" altLang="en-US" sz="2800" dirty="0">
                <a:latin typeface="+mn-ea"/>
              </a:rPr>
              <a:t>若招生學校為一校多科，則需明列志願序</a:t>
            </a:r>
            <a:r>
              <a:rPr lang="en-US" altLang="zh-TW" sz="2800" dirty="0" smtClean="0">
                <a:latin typeface="+mn-ea"/>
              </a:rPr>
              <a:t>)</a:t>
            </a:r>
            <a:endParaRPr lang="zh-TW" altLang="en-US" sz="2800" dirty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dirty="0" smtClean="0">
                <a:latin typeface="+mn-ea"/>
              </a:rPr>
              <a:t>錄取</a:t>
            </a:r>
            <a:r>
              <a:rPr lang="zh-TW" altLang="en-US" sz="2800" dirty="0">
                <a:latin typeface="+mn-ea"/>
              </a:rPr>
              <a:t>規準</a:t>
            </a:r>
            <a:r>
              <a:rPr lang="zh-TW" altLang="en-US" sz="2800" dirty="0" smtClean="0">
                <a:latin typeface="+mn-ea"/>
              </a:rPr>
              <a:t>：</a:t>
            </a:r>
            <a:endParaRPr lang="en-US" altLang="zh-TW" sz="2800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2800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dirty="0" smtClean="0">
                <a:latin typeface="+mn-ea"/>
              </a:rPr>
              <a:t>       報名</a:t>
            </a:r>
            <a:r>
              <a:rPr lang="zh-TW" altLang="en-US" sz="2800" dirty="0">
                <a:latin typeface="+mn-ea"/>
              </a:rPr>
              <a:t>未超過招生</a:t>
            </a:r>
            <a:r>
              <a:rPr lang="zh-TW" altLang="en-US" sz="2800" dirty="0" smtClean="0">
                <a:latin typeface="+mn-ea"/>
              </a:rPr>
              <a:t>名額</a:t>
            </a:r>
            <a:endParaRPr lang="en-US" altLang="zh-TW" sz="2800" dirty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b="1" dirty="0" smtClean="0">
                <a:latin typeface="+mn-ea"/>
              </a:rPr>
              <a:t>       全部錄取</a:t>
            </a:r>
            <a:endParaRPr lang="en-US" altLang="zh-TW" sz="2800" b="1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800" dirty="0">
                <a:latin typeface="+mn-ea"/>
              </a:rPr>
              <a:t/>
            </a:r>
            <a:br>
              <a:rPr lang="en-US" altLang="zh-TW" sz="2800" dirty="0">
                <a:latin typeface="+mn-ea"/>
              </a:rPr>
            </a:br>
            <a:r>
              <a:rPr lang="en-US" altLang="zh-TW" sz="2800" dirty="0">
                <a:latin typeface="+mn-ea"/>
              </a:rPr>
              <a:t>    </a:t>
            </a:r>
            <a:r>
              <a:rPr lang="zh-TW" altLang="en-US" sz="2800" dirty="0"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  報名</a:t>
            </a:r>
            <a:r>
              <a:rPr lang="zh-TW" altLang="en-US" sz="2800" dirty="0">
                <a:latin typeface="+mn-ea"/>
              </a:rPr>
              <a:t>超過招生</a:t>
            </a:r>
            <a:r>
              <a:rPr lang="zh-TW" altLang="en-US" sz="2800" dirty="0" smtClean="0">
                <a:latin typeface="+mn-ea"/>
              </a:rPr>
              <a:t>名額</a:t>
            </a:r>
            <a:endParaRPr lang="en-US" altLang="zh-TW" sz="2800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dirty="0"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      依</a:t>
            </a:r>
            <a:r>
              <a:rPr lang="zh-TW" altLang="en-US" sz="2800" dirty="0">
                <a:latin typeface="+mn-ea"/>
              </a:rPr>
              <a:t>「</a:t>
            </a:r>
            <a:r>
              <a:rPr lang="zh-TW" altLang="en-US" sz="2800" b="1" dirty="0">
                <a:latin typeface="+mn-ea"/>
              </a:rPr>
              <a:t>超額比序順序項目及順次表</a:t>
            </a:r>
            <a:r>
              <a:rPr lang="zh-TW" altLang="en-US" sz="2800" dirty="0">
                <a:latin typeface="+mn-ea"/>
              </a:rPr>
              <a:t>」</a:t>
            </a:r>
            <a:r>
              <a:rPr lang="zh-TW" altLang="en-US" sz="2800" dirty="0" smtClean="0">
                <a:latin typeface="+mn-ea"/>
              </a:rPr>
              <a:t>辦理</a:t>
            </a:r>
            <a:endParaRPr lang="en-US" altLang="zh-TW" sz="2800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2800" dirty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dirty="0" smtClean="0">
                <a:latin typeface="+mn-ea"/>
              </a:rPr>
              <a:t>唯一志願故超額比序不採計志願序</a:t>
            </a:r>
            <a:endParaRPr lang="en-US" altLang="zh-TW" sz="2800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dirty="0">
                <a:latin typeface="+mn-ea"/>
              </a:rPr>
              <a:t>會考</a:t>
            </a:r>
            <a:r>
              <a:rPr lang="zh-TW" altLang="en-US" sz="2800" dirty="0">
                <a:solidFill>
                  <a:schemeClr val="accent1"/>
                </a:solidFill>
                <a:latin typeface="+mn-ea"/>
              </a:rPr>
              <a:t>後</a:t>
            </a:r>
            <a:r>
              <a:rPr lang="zh-TW" altLang="en-US" sz="2800" dirty="0">
                <a:latin typeface="+mn-ea"/>
              </a:rPr>
              <a:t>報名，</a:t>
            </a:r>
            <a:r>
              <a:rPr lang="zh-TW" altLang="en-US" sz="2800" dirty="0">
                <a:solidFill>
                  <a:schemeClr val="accent1"/>
                </a:solidFill>
                <a:latin typeface="+mn-ea"/>
              </a:rPr>
              <a:t>會考積分不列入</a:t>
            </a:r>
            <a:endParaRPr lang="en-US" altLang="zh-TW" sz="28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2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87542" y="1281817"/>
            <a:ext cx="352935" cy="352935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181">
            <a:extLst>
              <a:ext uri="{FF2B5EF4-FFF2-40B4-BE49-F238E27FC236}">
                <a16:creationId xmlns:a16="http://schemas.microsoft.com/office/drawing/2014/main" id="{E52DCB02-263C-4353-B7EF-CF671ECEBF08}"/>
              </a:ext>
            </a:extLst>
          </p:cNvPr>
          <p:cNvGrpSpPr/>
          <p:nvPr/>
        </p:nvGrpSpPr>
        <p:grpSpPr>
          <a:xfrm>
            <a:off x="6916106" y="3043452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26" name="Freeform 3394">
              <a:extLst>
                <a:ext uri="{FF2B5EF4-FFF2-40B4-BE49-F238E27FC236}">
                  <a16:creationId xmlns:a16="http://schemas.microsoft.com/office/drawing/2014/main" id="{18257860-15A4-4FB7-9CB8-D501D71A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95">
              <a:extLst>
                <a:ext uri="{FF2B5EF4-FFF2-40B4-BE49-F238E27FC236}">
                  <a16:creationId xmlns:a16="http://schemas.microsoft.com/office/drawing/2014/main" id="{A743A18B-675E-4A8E-98A3-E23CAC54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196">
            <a:extLst>
              <a:ext uri="{FF2B5EF4-FFF2-40B4-BE49-F238E27FC236}">
                <a16:creationId xmlns:a16="http://schemas.microsoft.com/office/drawing/2014/main" id="{262B0F37-8AFA-4FDC-83E0-59701E2712A4}"/>
              </a:ext>
            </a:extLst>
          </p:cNvPr>
          <p:cNvGrpSpPr/>
          <p:nvPr/>
        </p:nvGrpSpPr>
        <p:grpSpPr>
          <a:xfrm>
            <a:off x="7169493" y="3043452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35" name="Freeform 3394">
              <a:extLst>
                <a:ext uri="{FF2B5EF4-FFF2-40B4-BE49-F238E27FC236}">
                  <a16:creationId xmlns:a16="http://schemas.microsoft.com/office/drawing/2014/main" id="{59C98B8D-86B8-40AF-A4DD-21A3C0D7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95">
              <a:extLst>
                <a:ext uri="{FF2B5EF4-FFF2-40B4-BE49-F238E27FC236}">
                  <a16:creationId xmlns:a16="http://schemas.microsoft.com/office/drawing/2014/main" id="{7B5A8D97-E129-4A83-AD81-666D86FBE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211">
            <a:extLst>
              <a:ext uri="{FF2B5EF4-FFF2-40B4-BE49-F238E27FC236}">
                <a16:creationId xmlns:a16="http://schemas.microsoft.com/office/drawing/2014/main" id="{2180B60E-86B1-4CE7-8BED-1CAE6E8C72A7}"/>
              </a:ext>
            </a:extLst>
          </p:cNvPr>
          <p:cNvGrpSpPr/>
          <p:nvPr/>
        </p:nvGrpSpPr>
        <p:grpSpPr>
          <a:xfrm>
            <a:off x="7422880" y="3043452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39" name="Freeform 3394">
              <a:extLst>
                <a:ext uri="{FF2B5EF4-FFF2-40B4-BE49-F238E27FC236}">
                  <a16:creationId xmlns:a16="http://schemas.microsoft.com/office/drawing/2014/main" id="{296E9737-077C-4CB1-AFD5-9A44657F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95">
              <a:extLst>
                <a:ext uri="{FF2B5EF4-FFF2-40B4-BE49-F238E27FC236}">
                  <a16:creationId xmlns:a16="http://schemas.microsoft.com/office/drawing/2014/main" id="{50D3D56D-E604-49E0-B704-23D47603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258">
            <a:extLst>
              <a:ext uri="{FF2B5EF4-FFF2-40B4-BE49-F238E27FC236}">
                <a16:creationId xmlns:a16="http://schemas.microsoft.com/office/drawing/2014/main" id="{6D8EDC4B-A996-470E-A468-C062E47C902D}"/>
              </a:ext>
            </a:extLst>
          </p:cNvPr>
          <p:cNvGrpSpPr/>
          <p:nvPr/>
        </p:nvGrpSpPr>
        <p:grpSpPr>
          <a:xfrm>
            <a:off x="7676267" y="3043452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42" name="Freeform 3394">
              <a:extLst>
                <a:ext uri="{FF2B5EF4-FFF2-40B4-BE49-F238E27FC236}">
                  <a16:creationId xmlns:a16="http://schemas.microsoft.com/office/drawing/2014/main" id="{F545B7AD-F78B-4D2F-AA7D-8B1E6C992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395">
              <a:extLst>
                <a:ext uri="{FF2B5EF4-FFF2-40B4-BE49-F238E27FC236}">
                  <a16:creationId xmlns:a16="http://schemas.microsoft.com/office/drawing/2014/main" id="{68060862-DF1F-438E-8251-06FDF7306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273">
            <a:extLst>
              <a:ext uri="{FF2B5EF4-FFF2-40B4-BE49-F238E27FC236}">
                <a16:creationId xmlns:a16="http://schemas.microsoft.com/office/drawing/2014/main" id="{5C9A133C-3454-4245-8BAF-1CE56C23BCC7}"/>
              </a:ext>
            </a:extLst>
          </p:cNvPr>
          <p:cNvGrpSpPr/>
          <p:nvPr/>
        </p:nvGrpSpPr>
        <p:grpSpPr>
          <a:xfrm>
            <a:off x="7929654" y="3043452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45" name="Freeform 3394">
              <a:extLst>
                <a:ext uri="{FF2B5EF4-FFF2-40B4-BE49-F238E27FC236}">
                  <a16:creationId xmlns:a16="http://schemas.microsoft.com/office/drawing/2014/main" id="{E6CC9539-DAFA-4EBA-AF3E-A81DB9193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395">
              <a:extLst>
                <a:ext uri="{FF2B5EF4-FFF2-40B4-BE49-F238E27FC236}">
                  <a16:creationId xmlns:a16="http://schemas.microsoft.com/office/drawing/2014/main" id="{3FA330DD-7DDF-42EA-BACD-DF67BF5A2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276">
            <a:extLst>
              <a:ext uri="{FF2B5EF4-FFF2-40B4-BE49-F238E27FC236}">
                <a16:creationId xmlns:a16="http://schemas.microsoft.com/office/drawing/2014/main" id="{721BA385-E492-469A-A72F-9F9E0F2FBC19}"/>
              </a:ext>
            </a:extLst>
          </p:cNvPr>
          <p:cNvGrpSpPr/>
          <p:nvPr/>
        </p:nvGrpSpPr>
        <p:grpSpPr>
          <a:xfrm>
            <a:off x="8183041" y="3043452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48" name="Freeform 3394">
              <a:extLst>
                <a:ext uri="{FF2B5EF4-FFF2-40B4-BE49-F238E27FC236}">
                  <a16:creationId xmlns:a16="http://schemas.microsoft.com/office/drawing/2014/main" id="{4BB8BE65-E818-43AB-9AF0-D0E1AFBEA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395">
              <a:extLst>
                <a:ext uri="{FF2B5EF4-FFF2-40B4-BE49-F238E27FC236}">
                  <a16:creationId xmlns:a16="http://schemas.microsoft.com/office/drawing/2014/main" id="{6D33B9E1-A9A5-4881-A605-5496ED21B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279">
            <a:extLst>
              <a:ext uri="{FF2B5EF4-FFF2-40B4-BE49-F238E27FC236}">
                <a16:creationId xmlns:a16="http://schemas.microsoft.com/office/drawing/2014/main" id="{F5B526D7-4A56-4ACB-A92C-8C5513AA293B}"/>
              </a:ext>
            </a:extLst>
          </p:cNvPr>
          <p:cNvGrpSpPr/>
          <p:nvPr/>
        </p:nvGrpSpPr>
        <p:grpSpPr>
          <a:xfrm>
            <a:off x="8436428" y="3043452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51" name="Freeform 3394">
              <a:extLst>
                <a:ext uri="{FF2B5EF4-FFF2-40B4-BE49-F238E27FC236}">
                  <a16:creationId xmlns:a16="http://schemas.microsoft.com/office/drawing/2014/main" id="{6FA6ADDE-46B2-450C-B100-3710C2DB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395">
              <a:extLst>
                <a:ext uri="{FF2B5EF4-FFF2-40B4-BE49-F238E27FC236}">
                  <a16:creationId xmlns:a16="http://schemas.microsoft.com/office/drawing/2014/main" id="{27F273DD-4B9E-4038-94F3-56C6405D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282">
            <a:extLst>
              <a:ext uri="{FF2B5EF4-FFF2-40B4-BE49-F238E27FC236}">
                <a16:creationId xmlns:a16="http://schemas.microsoft.com/office/drawing/2014/main" id="{71A2B207-9A89-4AE6-8259-E9E04D204159}"/>
              </a:ext>
            </a:extLst>
          </p:cNvPr>
          <p:cNvGrpSpPr/>
          <p:nvPr/>
        </p:nvGrpSpPr>
        <p:grpSpPr>
          <a:xfrm>
            <a:off x="8689815" y="3043452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54" name="Freeform 3394">
              <a:extLst>
                <a:ext uri="{FF2B5EF4-FFF2-40B4-BE49-F238E27FC236}">
                  <a16:creationId xmlns:a16="http://schemas.microsoft.com/office/drawing/2014/main" id="{02034C63-7BCD-4419-9642-8923DEDB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395">
              <a:extLst>
                <a:ext uri="{FF2B5EF4-FFF2-40B4-BE49-F238E27FC236}">
                  <a16:creationId xmlns:a16="http://schemas.microsoft.com/office/drawing/2014/main" id="{B7D8508F-6844-4936-836E-45271F08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285">
            <a:extLst>
              <a:ext uri="{FF2B5EF4-FFF2-40B4-BE49-F238E27FC236}">
                <a16:creationId xmlns:a16="http://schemas.microsoft.com/office/drawing/2014/main" id="{311CD589-2756-4F31-9492-AE19A73F00E6}"/>
              </a:ext>
            </a:extLst>
          </p:cNvPr>
          <p:cNvGrpSpPr/>
          <p:nvPr/>
        </p:nvGrpSpPr>
        <p:grpSpPr>
          <a:xfrm>
            <a:off x="8943202" y="3043452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57" name="Freeform 3394">
              <a:extLst>
                <a:ext uri="{FF2B5EF4-FFF2-40B4-BE49-F238E27FC236}">
                  <a16:creationId xmlns:a16="http://schemas.microsoft.com/office/drawing/2014/main" id="{80C64E79-6155-4694-837A-A0FE016E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395">
              <a:extLst>
                <a:ext uri="{FF2B5EF4-FFF2-40B4-BE49-F238E27FC236}">
                  <a16:creationId xmlns:a16="http://schemas.microsoft.com/office/drawing/2014/main" id="{BB0A1670-8444-4F72-A95E-BADAA47D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288">
            <a:extLst>
              <a:ext uri="{FF2B5EF4-FFF2-40B4-BE49-F238E27FC236}">
                <a16:creationId xmlns:a16="http://schemas.microsoft.com/office/drawing/2014/main" id="{B23D31AF-959B-4B6F-A9AC-47C7509BBF93}"/>
              </a:ext>
            </a:extLst>
          </p:cNvPr>
          <p:cNvGrpSpPr/>
          <p:nvPr/>
        </p:nvGrpSpPr>
        <p:grpSpPr>
          <a:xfrm>
            <a:off x="9196589" y="3043452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60" name="Freeform 3394">
              <a:extLst>
                <a:ext uri="{FF2B5EF4-FFF2-40B4-BE49-F238E27FC236}">
                  <a16:creationId xmlns:a16="http://schemas.microsoft.com/office/drawing/2014/main" id="{86063D0E-D9EE-4F8C-B217-1C11D0CA2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395">
              <a:extLst>
                <a:ext uri="{FF2B5EF4-FFF2-40B4-BE49-F238E27FC236}">
                  <a16:creationId xmlns:a16="http://schemas.microsoft.com/office/drawing/2014/main" id="{50C772B2-5222-4B0C-9464-6B8F7C539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2" name="直線單箭頭接點 61"/>
          <p:cNvCxnSpPr/>
          <p:nvPr/>
        </p:nvCxnSpPr>
        <p:spPr>
          <a:xfrm>
            <a:off x="2974001" y="3604150"/>
            <a:ext cx="3640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>
            <a:off x="2974001" y="4885133"/>
            <a:ext cx="3640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181">
            <a:extLst>
              <a:ext uri="{FF2B5EF4-FFF2-40B4-BE49-F238E27FC236}">
                <a16:creationId xmlns:a16="http://schemas.microsoft.com/office/drawing/2014/main" id="{E52DCB02-263C-4353-B7EF-CF671ECEBF08}"/>
              </a:ext>
            </a:extLst>
          </p:cNvPr>
          <p:cNvGrpSpPr/>
          <p:nvPr/>
        </p:nvGrpSpPr>
        <p:grpSpPr>
          <a:xfrm>
            <a:off x="6916106" y="4319438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65" name="Freeform 3394">
              <a:extLst>
                <a:ext uri="{FF2B5EF4-FFF2-40B4-BE49-F238E27FC236}">
                  <a16:creationId xmlns:a16="http://schemas.microsoft.com/office/drawing/2014/main" id="{18257860-15A4-4FB7-9CB8-D501D71A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395">
              <a:extLst>
                <a:ext uri="{FF2B5EF4-FFF2-40B4-BE49-F238E27FC236}">
                  <a16:creationId xmlns:a16="http://schemas.microsoft.com/office/drawing/2014/main" id="{A743A18B-675E-4A8E-98A3-E23CAC54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196">
            <a:extLst>
              <a:ext uri="{FF2B5EF4-FFF2-40B4-BE49-F238E27FC236}">
                <a16:creationId xmlns:a16="http://schemas.microsoft.com/office/drawing/2014/main" id="{262B0F37-8AFA-4FDC-83E0-59701E2712A4}"/>
              </a:ext>
            </a:extLst>
          </p:cNvPr>
          <p:cNvGrpSpPr/>
          <p:nvPr/>
        </p:nvGrpSpPr>
        <p:grpSpPr>
          <a:xfrm>
            <a:off x="7169493" y="4319438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68" name="Freeform 3394">
              <a:extLst>
                <a:ext uri="{FF2B5EF4-FFF2-40B4-BE49-F238E27FC236}">
                  <a16:creationId xmlns:a16="http://schemas.microsoft.com/office/drawing/2014/main" id="{59C98B8D-86B8-40AF-A4DD-21A3C0D7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395">
              <a:extLst>
                <a:ext uri="{FF2B5EF4-FFF2-40B4-BE49-F238E27FC236}">
                  <a16:creationId xmlns:a16="http://schemas.microsoft.com/office/drawing/2014/main" id="{7B5A8D97-E129-4A83-AD81-666D86FBE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211">
            <a:extLst>
              <a:ext uri="{FF2B5EF4-FFF2-40B4-BE49-F238E27FC236}">
                <a16:creationId xmlns:a16="http://schemas.microsoft.com/office/drawing/2014/main" id="{2180B60E-86B1-4CE7-8BED-1CAE6E8C72A7}"/>
              </a:ext>
            </a:extLst>
          </p:cNvPr>
          <p:cNvGrpSpPr/>
          <p:nvPr/>
        </p:nvGrpSpPr>
        <p:grpSpPr>
          <a:xfrm>
            <a:off x="7422880" y="4319438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71" name="Freeform 3394">
              <a:extLst>
                <a:ext uri="{FF2B5EF4-FFF2-40B4-BE49-F238E27FC236}">
                  <a16:creationId xmlns:a16="http://schemas.microsoft.com/office/drawing/2014/main" id="{296E9737-077C-4CB1-AFD5-9A44657F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395">
              <a:extLst>
                <a:ext uri="{FF2B5EF4-FFF2-40B4-BE49-F238E27FC236}">
                  <a16:creationId xmlns:a16="http://schemas.microsoft.com/office/drawing/2014/main" id="{50D3D56D-E604-49E0-B704-23D47603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258">
            <a:extLst>
              <a:ext uri="{FF2B5EF4-FFF2-40B4-BE49-F238E27FC236}">
                <a16:creationId xmlns:a16="http://schemas.microsoft.com/office/drawing/2014/main" id="{6D8EDC4B-A996-470E-A468-C062E47C902D}"/>
              </a:ext>
            </a:extLst>
          </p:cNvPr>
          <p:cNvGrpSpPr/>
          <p:nvPr/>
        </p:nvGrpSpPr>
        <p:grpSpPr>
          <a:xfrm>
            <a:off x="7676267" y="4319438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74" name="Freeform 3394">
              <a:extLst>
                <a:ext uri="{FF2B5EF4-FFF2-40B4-BE49-F238E27FC236}">
                  <a16:creationId xmlns:a16="http://schemas.microsoft.com/office/drawing/2014/main" id="{F545B7AD-F78B-4D2F-AA7D-8B1E6C992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395">
              <a:extLst>
                <a:ext uri="{FF2B5EF4-FFF2-40B4-BE49-F238E27FC236}">
                  <a16:creationId xmlns:a16="http://schemas.microsoft.com/office/drawing/2014/main" id="{68060862-DF1F-438E-8251-06FDF7306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273">
            <a:extLst>
              <a:ext uri="{FF2B5EF4-FFF2-40B4-BE49-F238E27FC236}">
                <a16:creationId xmlns:a16="http://schemas.microsoft.com/office/drawing/2014/main" id="{5C9A133C-3454-4245-8BAF-1CE56C23BCC7}"/>
              </a:ext>
            </a:extLst>
          </p:cNvPr>
          <p:cNvGrpSpPr/>
          <p:nvPr/>
        </p:nvGrpSpPr>
        <p:grpSpPr>
          <a:xfrm>
            <a:off x="7929654" y="4319438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77" name="Freeform 3394">
              <a:extLst>
                <a:ext uri="{FF2B5EF4-FFF2-40B4-BE49-F238E27FC236}">
                  <a16:creationId xmlns:a16="http://schemas.microsoft.com/office/drawing/2014/main" id="{E6CC9539-DAFA-4EBA-AF3E-A81DB9193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395">
              <a:extLst>
                <a:ext uri="{FF2B5EF4-FFF2-40B4-BE49-F238E27FC236}">
                  <a16:creationId xmlns:a16="http://schemas.microsoft.com/office/drawing/2014/main" id="{3FA330DD-7DDF-42EA-BACD-DF67BF5A2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276">
            <a:extLst>
              <a:ext uri="{FF2B5EF4-FFF2-40B4-BE49-F238E27FC236}">
                <a16:creationId xmlns:a16="http://schemas.microsoft.com/office/drawing/2014/main" id="{721BA385-E492-469A-A72F-9F9E0F2FBC19}"/>
              </a:ext>
            </a:extLst>
          </p:cNvPr>
          <p:cNvGrpSpPr/>
          <p:nvPr/>
        </p:nvGrpSpPr>
        <p:grpSpPr>
          <a:xfrm>
            <a:off x="8183041" y="4319438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80" name="Freeform 3394">
              <a:extLst>
                <a:ext uri="{FF2B5EF4-FFF2-40B4-BE49-F238E27FC236}">
                  <a16:creationId xmlns:a16="http://schemas.microsoft.com/office/drawing/2014/main" id="{4BB8BE65-E818-43AB-9AF0-D0E1AFBEA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395">
              <a:extLst>
                <a:ext uri="{FF2B5EF4-FFF2-40B4-BE49-F238E27FC236}">
                  <a16:creationId xmlns:a16="http://schemas.microsoft.com/office/drawing/2014/main" id="{6D33B9E1-A9A5-4881-A605-5496ED21B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279">
            <a:extLst>
              <a:ext uri="{FF2B5EF4-FFF2-40B4-BE49-F238E27FC236}">
                <a16:creationId xmlns:a16="http://schemas.microsoft.com/office/drawing/2014/main" id="{F5B526D7-4A56-4ACB-A92C-8C5513AA293B}"/>
              </a:ext>
            </a:extLst>
          </p:cNvPr>
          <p:cNvGrpSpPr/>
          <p:nvPr/>
        </p:nvGrpSpPr>
        <p:grpSpPr>
          <a:xfrm>
            <a:off x="8436428" y="4319438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83" name="Freeform 3394">
              <a:extLst>
                <a:ext uri="{FF2B5EF4-FFF2-40B4-BE49-F238E27FC236}">
                  <a16:creationId xmlns:a16="http://schemas.microsoft.com/office/drawing/2014/main" id="{6FA6ADDE-46B2-450C-B100-3710C2DB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395">
              <a:extLst>
                <a:ext uri="{FF2B5EF4-FFF2-40B4-BE49-F238E27FC236}">
                  <a16:creationId xmlns:a16="http://schemas.microsoft.com/office/drawing/2014/main" id="{27F273DD-4B9E-4038-94F3-56C6405D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282">
            <a:extLst>
              <a:ext uri="{FF2B5EF4-FFF2-40B4-BE49-F238E27FC236}">
                <a16:creationId xmlns:a16="http://schemas.microsoft.com/office/drawing/2014/main" id="{71A2B207-9A89-4AE6-8259-E9E04D204159}"/>
              </a:ext>
            </a:extLst>
          </p:cNvPr>
          <p:cNvGrpSpPr/>
          <p:nvPr/>
        </p:nvGrpSpPr>
        <p:grpSpPr>
          <a:xfrm>
            <a:off x="8689815" y="4319438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86" name="Freeform 3394">
              <a:extLst>
                <a:ext uri="{FF2B5EF4-FFF2-40B4-BE49-F238E27FC236}">
                  <a16:creationId xmlns:a16="http://schemas.microsoft.com/office/drawing/2014/main" id="{02034C63-7BCD-4419-9642-8923DEDB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395">
              <a:extLst>
                <a:ext uri="{FF2B5EF4-FFF2-40B4-BE49-F238E27FC236}">
                  <a16:creationId xmlns:a16="http://schemas.microsoft.com/office/drawing/2014/main" id="{B7D8508F-6844-4936-836E-45271F08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285">
            <a:extLst>
              <a:ext uri="{FF2B5EF4-FFF2-40B4-BE49-F238E27FC236}">
                <a16:creationId xmlns:a16="http://schemas.microsoft.com/office/drawing/2014/main" id="{311CD589-2756-4F31-9492-AE19A73F00E6}"/>
              </a:ext>
            </a:extLst>
          </p:cNvPr>
          <p:cNvGrpSpPr/>
          <p:nvPr/>
        </p:nvGrpSpPr>
        <p:grpSpPr>
          <a:xfrm>
            <a:off x="8943202" y="4319438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89" name="Freeform 3394">
              <a:extLst>
                <a:ext uri="{FF2B5EF4-FFF2-40B4-BE49-F238E27FC236}">
                  <a16:creationId xmlns:a16="http://schemas.microsoft.com/office/drawing/2014/main" id="{80C64E79-6155-4694-837A-A0FE016E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395">
              <a:extLst>
                <a:ext uri="{FF2B5EF4-FFF2-40B4-BE49-F238E27FC236}">
                  <a16:creationId xmlns:a16="http://schemas.microsoft.com/office/drawing/2014/main" id="{BB0A1670-8444-4F72-A95E-BADAA47D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Group 288">
            <a:extLst>
              <a:ext uri="{FF2B5EF4-FFF2-40B4-BE49-F238E27FC236}">
                <a16:creationId xmlns:a16="http://schemas.microsoft.com/office/drawing/2014/main" id="{B23D31AF-959B-4B6F-A9AC-47C7509BBF93}"/>
              </a:ext>
            </a:extLst>
          </p:cNvPr>
          <p:cNvGrpSpPr/>
          <p:nvPr/>
        </p:nvGrpSpPr>
        <p:grpSpPr>
          <a:xfrm>
            <a:off x="9196589" y="4319438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92" name="Freeform 3394">
              <a:extLst>
                <a:ext uri="{FF2B5EF4-FFF2-40B4-BE49-F238E27FC236}">
                  <a16:creationId xmlns:a16="http://schemas.microsoft.com/office/drawing/2014/main" id="{86063D0E-D9EE-4F8C-B217-1C11D0CA2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395">
              <a:extLst>
                <a:ext uri="{FF2B5EF4-FFF2-40B4-BE49-F238E27FC236}">
                  <a16:creationId xmlns:a16="http://schemas.microsoft.com/office/drawing/2014/main" id="{50C772B2-5222-4B0C-9464-6B8F7C539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" name="Group 279">
            <a:extLst>
              <a:ext uri="{FF2B5EF4-FFF2-40B4-BE49-F238E27FC236}">
                <a16:creationId xmlns:a16="http://schemas.microsoft.com/office/drawing/2014/main" id="{F5B526D7-4A56-4ACB-A92C-8C5513AA293B}"/>
              </a:ext>
            </a:extLst>
          </p:cNvPr>
          <p:cNvGrpSpPr/>
          <p:nvPr/>
        </p:nvGrpSpPr>
        <p:grpSpPr>
          <a:xfrm>
            <a:off x="9196589" y="4314882"/>
            <a:ext cx="142875" cy="285750"/>
            <a:chOff x="7085013" y="5922963"/>
            <a:chExt cx="142875" cy="285750"/>
          </a:xfrm>
          <a:solidFill>
            <a:schemeClr val="accent1"/>
          </a:solidFill>
        </p:grpSpPr>
        <p:sp>
          <p:nvSpPr>
            <p:cNvPr id="95" name="Freeform 3394">
              <a:extLst>
                <a:ext uri="{FF2B5EF4-FFF2-40B4-BE49-F238E27FC236}">
                  <a16:creationId xmlns:a16="http://schemas.microsoft.com/office/drawing/2014/main" id="{6FA6ADDE-46B2-450C-B100-3710C2DB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395">
              <a:extLst>
                <a:ext uri="{FF2B5EF4-FFF2-40B4-BE49-F238E27FC236}">
                  <a16:creationId xmlns:a16="http://schemas.microsoft.com/office/drawing/2014/main" id="{27F273DD-4B9E-4038-94F3-56C6405D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282">
            <a:extLst>
              <a:ext uri="{FF2B5EF4-FFF2-40B4-BE49-F238E27FC236}">
                <a16:creationId xmlns:a16="http://schemas.microsoft.com/office/drawing/2014/main" id="{71A2B207-9A89-4AE6-8259-E9E04D204159}"/>
              </a:ext>
            </a:extLst>
          </p:cNvPr>
          <p:cNvGrpSpPr/>
          <p:nvPr/>
        </p:nvGrpSpPr>
        <p:grpSpPr>
          <a:xfrm>
            <a:off x="9449976" y="4314882"/>
            <a:ext cx="142875" cy="285750"/>
            <a:chOff x="7085013" y="5922963"/>
            <a:chExt cx="142875" cy="285750"/>
          </a:xfrm>
          <a:solidFill>
            <a:schemeClr val="accent1"/>
          </a:solidFill>
        </p:grpSpPr>
        <p:sp>
          <p:nvSpPr>
            <p:cNvPr id="98" name="Freeform 3394">
              <a:extLst>
                <a:ext uri="{FF2B5EF4-FFF2-40B4-BE49-F238E27FC236}">
                  <a16:creationId xmlns:a16="http://schemas.microsoft.com/office/drawing/2014/main" id="{02034C63-7BCD-4419-9642-8923DEDB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395">
              <a:extLst>
                <a:ext uri="{FF2B5EF4-FFF2-40B4-BE49-F238E27FC236}">
                  <a16:creationId xmlns:a16="http://schemas.microsoft.com/office/drawing/2014/main" id="{B7D8508F-6844-4936-836E-45271F08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285">
            <a:extLst>
              <a:ext uri="{FF2B5EF4-FFF2-40B4-BE49-F238E27FC236}">
                <a16:creationId xmlns:a16="http://schemas.microsoft.com/office/drawing/2014/main" id="{311CD589-2756-4F31-9492-AE19A73F00E6}"/>
              </a:ext>
            </a:extLst>
          </p:cNvPr>
          <p:cNvGrpSpPr/>
          <p:nvPr/>
        </p:nvGrpSpPr>
        <p:grpSpPr>
          <a:xfrm>
            <a:off x="9703363" y="4314882"/>
            <a:ext cx="142875" cy="285750"/>
            <a:chOff x="7085013" y="5922963"/>
            <a:chExt cx="142875" cy="285750"/>
          </a:xfrm>
          <a:solidFill>
            <a:schemeClr val="accent1"/>
          </a:solidFill>
        </p:grpSpPr>
        <p:sp>
          <p:nvSpPr>
            <p:cNvPr id="101" name="Freeform 3394">
              <a:extLst>
                <a:ext uri="{FF2B5EF4-FFF2-40B4-BE49-F238E27FC236}">
                  <a16:creationId xmlns:a16="http://schemas.microsoft.com/office/drawing/2014/main" id="{80C64E79-6155-4694-837A-A0FE016E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395">
              <a:extLst>
                <a:ext uri="{FF2B5EF4-FFF2-40B4-BE49-F238E27FC236}">
                  <a16:creationId xmlns:a16="http://schemas.microsoft.com/office/drawing/2014/main" id="{BB0A1670-8444-4F72-A95E-BADAA47D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99250" y="5551245"/>
            <a:ext cx="352935" cy="352935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87542" y="2156671"/>
            <a:ext cx="352935" cy="352935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3018466" y="3046539"/>
            <a:ext cx="279576" cy="27957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3019654" y="4322416"/>
            <a:ext cx="279576" cy="27957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arallelogram 24">
            <a:extLst>
              <a:ext uri="{FF2B5EF4-FFF2-40B4-BE49-F238E27FC236}">
                <a16:creationId xmlns:a16="http://schemas.microsoft.com/office/drawing/2014/main" id="{6E0AC06B-A14B-4B16-9748-05FB84B82B26}"/>
              </a:ext>
            </a:extLst>
          </p:cNvPr>
          <p:cNvSpPr/>
          <p:nvPr/>
        </p:nvSpPr>
        <p:spPr>
          <a:xfrm flipV="1">
            <a:off x="2650095" y="2507668"/>
            <a:ext cx="591930" cy="1250351"/>
          </a:xfrm>
          <a:custGeom>
            <a:avLst/>
            <a:gdLst>
              <a:gd name="connsiteX0" fmla="*/ 0 w 1318811"/>
              <a:gd name="connsiteY0" fmla="*/ 1876427 h 1876427"/>
              <a:gd name="connsiteX1" fmla="*/ 24035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18811"/>
              <a:gd name="connsiteY0" fmla="*/ 1895477 h 1895477"/>
              <a:gd name="connsiteX1" fmla="*/ 1097603 w 1318811"/>
              <a:gd name="connsiteY1" fmla="*/ 0 h 1895477"/>
              <a:gd name="connsiteX2" fmla="*/ 1318811 w 1318811"/>
              <a:gd name="connsiteY2" fmla="*/ 19050 h 1895477"/>
              <a:gd name="connsiteX3" fmla="*/ 1078458 w 1318811"/>
              <a:gd name="connsiteY3" fmla="*/ 1895477 h 1895477"/>
              <a:gd name="connsiteX4" fmla="*/ 0 w 1318811"/>
              <a:gd name="connsiteY4" fmla="*/ 1895477 h 1895477"/>
              <a:gd name="connsiteX0" fmla="*/ 0 w 1318811"/>
              <a:gd name="connsiteY0" fmla="*/ 1876427 h 1876427"/>
              <a:gd name="connsiteX1" fmla="*/ 108490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31511"/>
              <a:gd name="connsiteY0" fmla="*/ 1876427 h 1876427"/>
              <a:gd name="connsiteX1" fmla="*/ 1084903 w 1331511"/>
              <a:gd name="connsiteY1" fmla="*/ 0 h 1876427"/>
              <a:gd name="connsiteX2" fmla="*/ 1331511 w 1331511"/>
              <a:gd name="connsiteY2" fmla="*/ 984250 h 1876427"/>
              <a:gd name="connsiteX3" fmla="*/ 1078458 w 1331511"/>
              <a:gd name="connsiteY3" fmla="*/ 1876427 h 1876427"/>
              <a:gd name="connsiteX4" fmla="*/ 0 w 1331511"/>
              <a:gd name="connsiteY4" fmla="*/ 1876427 h 1876427"/>
              <a:gd name="connsiteX0" fmla="*/ 0 w 1388661"/>
              <a:gd name="connsiteY0" fmla="*/ 1876427 h 1876427"/>
              <a:gd name="connsiteX1" fmla="*/ 1084903 w 1388661"/>
              <a:gd name="connsiteY1" fmla="*/ 0 h 1876427"/>
              <a:gd name="connsiteX2" fmla="*/ 1388661 w 1388661"/>
              <a:gd name="connsiteY2" fmla="*/ 1217612 h 1876427"/>
              <a:gd name="connsiteX3" fmla="*/ 1078458 w 1388661"/>
              <a:gd name="connsiteY3" fmla="*/ 1876427 h 1876427"/>
              <a:gd name="connsiteX4" fmla="*/ 0 w 1388661"/>
              <a:gd name="connsiteY4" fmla="*/ 1876427 h 1876427"/>
              <a:gd name="connsiteX0" fmla="*/ 0 w 1402949"/>
              <a:gd name="connsiteY0" fmla="*/ 1876427 h 1876427"/>
              <a:gd name="connsiteX1" fmla="*/ 1084903 w 1402949"/>
              <a:gd name="connsiteY1" fmla="*/ 0 h 1876427"/>
              <a:gd name="connsiteX2" fmla="*/ 1402949 w 1402949"/>
              <a:gd name="connsiteY2" fmla="*/ 1298575 h 1876427"/>
              <a:gd name="connsiteX3" fmla="*/ 1078458 w 1402949"/>
              <a:gd name="connsiteY3" fmla="*/ 1876427 h 1876427"/>
              <a:gd name="connsiteX4" fmla="*/ 0 w 1402949"/>
              <a:gd name="connsiteY4" fmla="*/ 1876427 h 1876427"/>
              <a:gd name="connsiteX0" fmla="*/ 0 w 1443955"/>
              <a:gd name="connsiteY0" fmla="*/ 1876427 h 1876427"/>
              <a:gd name="connsiteX1" fmla="*/ 1084903 w 1443955"/>
              <a:gd name="connsiteY1" fmla="*/ 0 h 1876427"/>
              <a:gd name="connsiteX2" fmla="*/ 1443955 w 1443955"/>
              <a:gd name="connsiteY2" fmla="*/ 1199721 h 1876427"/>
              <a:gd name="connsiteX3" fmla="*/ 1078458 w 1443955"/>
              <a:gd name="connsiteY3" fmla="*/ 1876427 h 1876427"/>
              <a:gd name="connsiteX4" fmla="*/ 0 w 1443955"/>
              <a:gd name="connsiteY4" fmla="*/ 1876427 h 1876427"/>
              <a:gd name="connsiteX0" fmla="*/ 0 w 736611"/>
              <a:gd name="connsiteY0" fmla="*/ 1027929 h 1876427"/>
              <a:gd name="connsiteX1" fmla="*/ 377559 w 736611"/>
              <a:gd name="connsiteY1" fmla="*/ 0 h 1876427"/>
              <a:gd name="connsiteX2" fmla="*/ 736611 w 736611"/>
              <a:gd name="connsiteY2" fmla="*/ 1199721 h 1876427"/>
              <a:gd name="connsiteX3" fmla="*/ 371114 w 736611"/>
              <a:gd name="connsiteY3" fmla="*/ 1876427 h 1876427"/>
              <a:gd name="connsiteX4" fmla="*/ 0 w 736611"/>
              <a:gd name="connsiteY4" fmla="*/ 1027929 h 1876427"/>
              <a:gd name="connsiteX0" fmla="*/ 0 w 736611"/>
              <a:gd name="connsiteY0" fmla="*/ 1027929 h 1250351"/>
              <a:gd name="connsiteX1" fmla="*/ 377559 w 736611"/>
              <a:gd name="connsiteY1" fmla="*/ 0 h 1250351"/>
              <a:gd name="connsiteX2" fmla="*/ 736611 w 736611"/>
              <a:gd name="connsiteY2" fmla="*/ 1199721 h 1250351"/>
              <a:gd name="connsiteX3" fmla="*/ 371114 w 736611"/>
              <a:gd name="connsiteY3" fmla="*/ 1250351 h 1250351"/>
              <a:gd name="connsiteX4" fmla="*/ 0 w 736611"/>
              <a:gd name="connsiteY4" fmla="*/ 1027929 h 125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11" h="1250351">
                <a:moveTo>
                  <a:pt x="0" y="1027929"/>
                </a:moveTo>
                <a:lnTo>
                  <a:pt x="377559" y="0"/>
                </a:lnTo>
                <a:lnTo>
                  <a:pt x="736611" y="1199721"/>
                </a:lnTo>
                <a:lnTo>
                  <a:pt x="371114" y="1250351"/>
                </a:lnTo>
                <a:lnTo>
                  <a:pt x="0" y="102792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Parallelogram 24">
            <a:extLst>
              <a:ext uri="{FF2B5EF4-FFF2-40B4-BE49-F238E27FC236}">
                <a16:creationId xmlns:a16="http://schemas.microsoft.com/office/drawing/2014/main" id="{6E0AC06B-A14B-4B16-9748-05FB84B82B26}"/>
              </a:ext>
            </a:extLst>
          </p:cNvPr>
          <p:cNvSpPr/>
          <p:nvPr/>
        </p:nvSpPr>
        <p:spPr>
          <a:xfrm flipV="1">
            <a:off x="10108222" y="1888505"/>
            <a:ext cx="1160341" cy="1167973"/>
          </a:xfrm>
          <a:custGeom>
            <a:avLst/>
            <a:gdLst>
              <a:gd name="connsiteX0" fmla="*/ 0 w 1318811"/>
              <a:gd name="connsiteY0" fmla="*/ 1876427 h 1876427"/>
              <a:gd name="connsiteX1" fmla="*/ 24035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18811"/>
              <a:gd name="connsiteY0" fmla="*/ 1895477 h 1895477"/>
              <a:gd name="connsiteX1" fmla="*/ 1097603 w 1318811"/>
              <a:gd name="connsiteY1" fmla="*/ 0 h 1895477"/>
              <a:gd name="connsiteX2" fmla="*/ 1318811 w 1318811"/>
              <a:gd name="connsiteY2" fmla="*/ 19050 h 1895477"/>
              <a:gd name="connsiteX3" fmla="*/ 1078458 w 1318811"/>
              <a:gd name="connsiteY3" fmla="*/ 1895477 h 1895477"/>
              <a:gd name="connsiteX4" fmla="*/ 0 w 1318811"/>
              <a:gd name="connsiteY4" fmla="*/ 1895477 h 1895477"/>
              <a:gd name="connsiteX0" fmla="*/ 0 w 1318811"/>
              <a:gd name="connsiteY0" fmla="*/ 1876427 h 1876427"/>
              <a:gd name="connsiteX1" fmla="*/ 108490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31511"/>
              <a:gd name="connsiteY0" fmla="*/ 1876427 h 1876427"/>
              <a:gd name="connsiteX1" fmla="*/ 1084903 w 1331511"/>
              <a:gd name="connsiteY1" fmla="*/ 0 h 1876427"/>
              <a:gd name="connsiteX2" fmla="*/ 1331511 w 1331511"/>
              <a:gd name="connsiteY2" fmla="*/ 984250 h 1876427"/>
              <a:gd name="connsiteX3" fmla="*/ 1078458 w 1331511"/>
              <a:gd name="connsiteY3" fmla="*/ 1876427 h 1876427"/>
              <a:gd name="connsiteX4" fmla="*/ 0 w 1331511"/>
              <a:gd name="connsiteY4" fmla="*/ 1876427 h 1876427"/>
              <a:gd name="connsiteX0" fmla="*/ 0 w 1388661"/>
              <a:gd name="connsiteY0" fmla="*/ 1876427 h 1876427"/>
              <a:gd name="connsiteX1" fmla="*/ 1084903 w 1388661"/>
              <a:gd name="connsiteY1" fmla="*/ 0 h 1876427"/>
              <a:gd name="connsiteX2" fmla="*/ 1388661 w 1388661"/>
              <a:gd name="connsiteY2" fmla="*/ 1217612 h 1876427"/>
              <a:gd name="connsiteX3" fmla="*/ 1078458 w 1388661"/>
              <a:gd name="connsiteY3" fmla="*/ 1876427 h 1876427"/>
              <a:gd name="connsiteX4" fmla="*/ 0 w 1388661"/>
              <a:gd name="connsiteY4" fmla="*/ 1876427 h 1876427"/>
              <a:gd name="connsiteX0" fmla="*/ 0 w 1402949"/>
              <a:gd name="connsiteY0" fmla="*/ 1876427 h 1876427"/>
              <a:gd name="connsiteX1" fmla="*/ 1084903 w 1402949"/>
              <a:gd name="connsiteY1" fmla="*/ 0 h 1876427"/>
              <a:gd name="connsiteX2" fmla="*/ 1402949 w 1402949"/>
              <a:gd name="connsiteY2" fmla="*/ 1298575 h 1876427"/>
              <a:gd name="connsiteX3" fmla="*/ 1078458 w 1402949"/>
              <a:gd name="connsiteY3" fmla="*/ 1876427 h 1876427"/>
              <a:gd name="connsiteX4" fmla="*/ 0 w 1402949"/>
              <a:gd name="connsiteY4" fmla="*/ 1876427 h 1876427"/>
              <a:gd name="connsiteX0" fmla="*/ 0 w 1443955"/>
              <a:gd name="connsiteY0" fmla="*/ 1876427 h 1876427"/>
              <a:gd name="connsiteX1" fmla="*/ 1084903 w 1443955"/>
              <a:gd name="connsiteY1" fmla="*/ 0 h 1876427"/>
              <a:gd name="connsiteX2" fmla="*/ 1443955 w 1443955"/>
              <a:gd name="connsiteY2" fmla="*/ 1199721 h 1876427"/>
              <a:gd name="connsiteX3" fmla="*/ 1078458 w 1443955"/>
              <a:gd name="connsiteY3" fmla="*/ 1876427 h 1876427"/>
              <a:gd name="connsiteX4" fmla="*/ 0 w 1443955"/>
              <a:gd name="connsiteY4" fmla="*/ 1876427 h 1876427"/>
              <a:gd name="connsiteX0" fmla="*/ 0 w 1443955"/>
              <a:gd name="connsiteY0" fmla="*/ 1167973 h 1167973"/>
              <a:gd name="connsiteX1" fmla="*/ 961887 w 1443955"/>
              <a:gd name="connsiteY1" fmla="*/ 0 h 1167973"/>
              <a:gd name="connsiteX2" fmla="*/ 1443955 w 1443955"/>
              <a:gd name="connsiteY2" fmla="*/ 491267 h 1167973"/>
              <a:gd name="connsiteX3" fmla="*/ 1078458 w 1443955"/>
              <a:gd name="connsiteY3" fmla="*/ 1167973 h 1167973"/>
              <a:gd name="connsiteX4" fmla="*/ 0 w 1443955"/>
              <a:gd name="connsiteY4" fmla="*/ 1167973 h 116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955" h="1167973">
                <a:moveTo>
                  <a:pt x="0" y="1167973"/>
                </a:moveTo>
                <a:lnTo>
                  <a:pt x="961887" y="0"/>
                </a:lnTo>
                <a:lnTo>
                  <a:pt x="1443955" y="491267"/>
                </a:lnTo>
                <a:lnTo>
                  <a:pt x="1078458" y="1167973"/>
                </a:lnTo>
                <a:lnTo>
                  <a:pt x="0" y="116797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Parallelogram 24">
            <a:extLst>
              <a:ext uri="{FF2B5EF4-FFF2-40B4-BE49-F238E27FC236}">
                <a16:creationId xmlns:a16="http://schemas.microsoft.com/office/drawing/2014/main" id="{6E0AC06B-A14B-4B16-9748-05FB84B82B26}"/>
              </a:ext>
            </a:extLst>
          </p:cNvPr>
          <p:cNvSpPr/>
          <p:nvPr/>
        </p:nvSpPr>
        <p:spPr>
          <a:xfrm flipV="1">
            <a:off x="8102761" y="1881599"/>
            <a:ext cx="1160341" cy="1876427"/>
          </a:xfrm>
          <a:custGeom>
            <a:avLst/>
            <a:gdLst>
              <a:gd name="connsiteX0" fmla="*/ 0 w 1318811"/>
              <a:gd name="connsiteY0" fmla="*/ 1876427 h 1876427"/>
              <a:gd name="connsiteX1" fmla="*/ 24035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18811"/>
              <a:gd name="connsiteY0" fmla="*/ 1895477 h 1895477"/>
              <a:gd name="connsiteX1" fmla="*/ 1097603 w 1318811"/>
              <a:gd name="connsiteY1" fmla="*/ 0 h 1895477"/>
              <a:gd name="connsiteX2" fmla="*/ 1318811 w 1318811"/>
              <a:gd name="connsiteY2" fmla="*/ 19050 h 1895477"/>
              <a:gd name="connsiteX3" fmla="*/ 1078458 w 1318811"/>
              <a:gd name="connsiteY3" fmla="*/ 1895477 h 1895477"/>
              <a:gd name="connsiteX4" fmla="*/ 0 w 1318811"/>
              <a:gd name="connsiteY4" fmla="*/ 1895477 h 1895477"/>
              <a:gd name="connsiteX0" fmla="*/ 0 w 1318811"/>
              <a:gd name="connsiteY0" fmla="*/ 1876427 h 1876427"/>
              <a:gd name="connsiteX1" fmla="*/ 108490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31511"/>
              <a:gd name="connsiteY0" fmla="*/ 1876427 h 1876427"/>
              <a:gd name="connsiteX1" fmla="*/ 1084903 w 1331511"/>
              <a:gd name="connsiteY1" fmla="*/ 0 h 1876427"/>
              <a:gd name="connsiteX2" fmla="*/ 1331511 w 1331511"/>
              <a:gd name="connsiteY2" fmla="*/ 984250 h 1876427"/>
              <a:gd name="connsiteX3" fmla="*/ 1078458 w 1331511"/>
              <a:gd name="connsiteY3" fmla="*/ 1876427 h 1876427"/>
              <a:gd name="connsiteX4" fmla="*/ 0 w 1331511"/>
              <a:gd name="connsiteY4" fmla="*/ 1876427 h 1876427"/>
              <a:gd name="connsiteX0" fmla="*/ 0 w 1388661"/>
              <a:gd name="connsiteY0" fmla="*/ 1876427 h 1876427"/>
              <a:gd name="connsiteX1" fmla="*/ 1084903 w 1388661"/>
              <a:gd name="connsiteY1" fmla="*/ 0 h 1876427"/>
              <a:gd name="connsiteX2" fmla="*/ 1388661 w 1388661"/>
              <a:gd name="connsiteY2" fmla="*/ 1217612 h 1876427"/>
              <a:gd name="connsiteX3" fmla="*/ 1078458 w 1388661"/>
              <a:gd name="connsiteY3" fmla="*/ 1876427 h 1876427"/>
              <a:gd name="connsiteX4" fmla="*/ 0 w 1388661"/>
              <a:gd name="connsiteY4" fmla="*/ 1876427 h 1876427"/>
              <a:gd name="connsiteX0" fmla="*/ 0 w 1402949"/>
              <a:gd name="connsiteY0" fmla="*/ 1876427 h 1876427"/>
              <a:gd name="connsiteX1" fmla="*/ 1084903 w 1402949"/>
              <a:gd name="connsiteY1" fmla="*/ 0 h 1876427"/>
              <a:gd name="connsiteX2" fmla="*/ 1402949 w 1402949"/>
              <a:gd name="connsiteY2" fmla="*/ 1298575 h 1876427"/>
              <a:gd name="connsiteX3" fmla="*/ 1078458 w 1402949"/>
              <a:gd name="connsiteY3" fmla="*/ 1876427 h 1876427"/>
              <a:gd name="connsiteX4" fmla="*/ 0 w 1402949"/>
              <a:gd name="connsiteY4" fmla="*/ 1876427 h 1876427"/>
              <a:gd name="connsiteX0" fmla="*/ 0 w 1443955"/>
              <a:gd name="connsiteY0" fmla="*/ 1876427 h 1876427"/>
              <a:gd name="connsiteX1" fmla="*/ 1084903 w 1443955"/>
              <a:gd name="connsiteY1" fmla="*/ 0 h 1876427"/>
              <a:gd name="connsiteX2" fmla="*/ 1443955 w 1443955"/>
              <a:gd name="connsiteY2" fmla="*/ 1199721 h 1876427"/>
              <a:gd name="connsiteX3" fmla="*/ 1078458 w 1443955"/>
              <a:gd name="connsiteY3" fmla="*/ 1876427 h 1876427"/>
              <a:gd name="connsiteX4" fmla="*/ 0 w 1443955"/>
              <a:gd name="connsiteY4" fmla="*/ 1876427 h 187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955" h="1876427">
                <a:moveTo>
                  <a:pt x="0" y="1876427"/>
                </a:moveTo>
                <a:lnTo>
                  <a:pt x="1084903" y="0"/>
                </a:lnTo>
                <a:lnTo>
                  <a:pt x="1443955" y="1199721"/>
                </a:lnTo>
                <a:lnTo>
                  <a:pt x="1078458" y="1876427"/>
                </a:lnTo>
                <a:lnTo>
                  <a:pt x="0" y="187642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Parallelogram 24">
            <a:extLst>
              <a:ext uri="{FF2B5EF4-FFF2-40B4-BE49-F238E27FC236}">
                <a16:creationId xmlns:a16="http://schemas.microsoft.com/office/drawing/2014/main" id="{9CC07652-569C-4857-9906-2D45AEB17165}"/>
              </a:ext>
            </a:extLst>
          </p:cNvPr>
          <p:cNvSpPr/>
          <p:nvPr/>
        </p:nvSpPr>
        <p:spPr>
          <a:xfrm flipV="1">
            <a:off x="6097301" y="1881599"/>
            <a:ext cx="1160340" cy="1876427"/>
          </a:xfrm>
          <a:custGeom>
            <a:avLst/>
            <a:gdLst>
              <a:gd name="connsiteX0" fmla="*/ 0 w 1318811"/>
              <a:gd name="connsiteY0" fmla="*/ 1876427 h 1876427"/>
              <a:gd name="connsiteX1" fmla="*/ 24035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18811"/>
              <a:gd name="connsiteY0" fmla="*/ 1895477 h 1895477"/>
              <a:gd name="connsiteX1" fmla="*/ 1097603 w 1318811"/>
              <a:gd name="connsiteY1" fmla="*/ 0 h 1895477"/>
              <a:gd name="connsiteX2" fmla="*/ 1318811 w 1318811"/>
              <a:gd name="connsiteY2" fmla="*/ 19050 h 1895477"/>
              <a:gd name="connsiteX3" fmla="*/ 1078458 w 1318811"/>
              <a:gd name="connsiteY3" fmla="*/ 1895477 h 1895477"/>
              <a:gd name="connsiteX4" fmla="*/ 0 w 1318811"/>
              <a:gd name="connsiteY4" fmla="*/ 1895477 h 1895477"/>
              <a:gd name="connsiteX0" fmla="*/ 0 w 1318811"/>
              <a:gd name="connsiteY0" fmla="*/ 1876427 h 1876427"/>
              <a:gd name="connsiteX1" fmla="*/ 108490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31511"/>
              <a:gd name="connsiteY0" fmla="*/ 1876427 h 1876427"/>
              <a:gd name="connsiteX1" fmla="*/ 1084903 w 1331511"/>
              <a:gd name="connsiteY1" fmla="*/ 0 h 1876427"/>
              <a:gd name="connsiteX2" fmla="*/ 1331511 w 1331511"/>
              <a:gd name="connsiteY2" fmla="*/ 984250 h 1876427"/>
              <a:gd name="connsiteX3" fmla="*/ 1078458 w 1331511"/>
              <a:gd name="connsiteY3" fmla="*/ 1876427 h 1876427"/>
              <a:gd name="connsiteX4" fmla="*/ 0 w 1331511"/>
              <a:gd name="connsiteY4" fmla="*/ 1876427 h 1876427"/>
              <a:gd name="connsiteX0" fmla="*/ 0 w 1388661"/>
              <a:gd name="connsiteY0" fmla="*/ 1876427 h 1876427"/>
              <a:gd name="connsiteX1" fmla="*/ 1084903 w 1388661"/>
              <a:gd name="connsiteY1" fmla="*/ 0 h 1876427"/>
              <a:gd name="connsiteX2" fmla="*/ 1388661 w 1388661"/>
              <a:gd name="connsiteY2" fmla="*/ 1217612 h 1876427"/>
              <a:gd name="connsiteX3" fmla="*/ 1078458 w 1388661"/>
              <a:gd name="connsiteY3" fmla="*/ 1876427 h 1876427"/>
              <a:gd name="connsiteX4" fmla="*/ 0 w 1388661"/>
              <a:gd name="connsiteY4" fmla="*/ 1876427 h 1876427"/>
              <a:gd name="connsiteX0" fmla="*/ 0 w 1402949"/>
              <a:gd name="connsiteY0" fmla="*/ 1876427 h 1876427"/>
              <a:gd name="connsiteX1" fmla="*/ 1084903 w 1402949"/>
              <a:gd name="connsiteY1" fmla="*/ 0 h 1876427"/>
              <a:gd name="connsiteX2" fmla="*/ 1402949 w 1402949"/>
              <a:gd name="connsiteY2" fmla="*/ 1298575 h 1876427"/>
              <a:gd name="connsiteX3" fmla="*/ 1078458 w 1402949"/>
              <a:gd name="connsiteY3" fmla="*/ 1876427 h 1876427"/>
              <a:gd name="connsiteX4" fmla="*/ 0 w 1402949"/>
              <a:gd name="connsiteY4" fmla="*/ 1876427 h 1876427"/>
              <a:gd name="connsiteX0" fmla="*/ 0 w 1443954"/>
              <a:gd name="connsiteY0" fmla="*/ 1876427 h 1876427"/>
              <a:gd name="connsiteX1" fmla="*/ 1084903 w 1443954"/>
              <a:gd name="connsiteY1" fmla="*/ 0 h 1876427"/>
              <a:gd name="connsiteX2" fmla="*/ 1443954 w 1443954"/>
              <a:gd name="connsiteY2" fmla="*/ 1240910 h 1876427"/>
              <a:gd name="connsiteX3" fmla="*/ 1078458 w 1443954"/>
              <a:gd name="connsiteY3" fmla="*/ 1876427 h 1876427"/>
              <a:gd name="connsiteX4" fmla="*/ 0 w 1443954"/>
              <a:gd name="connsiteY4" fmla="*/ 1876427 h 187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954" h="1876427">
                <a:moveTo>
                  <a:pt x="0" y="1876427"/>
                </a:moveTo>
                <a:lnTo>
                  <a:pt x="1084903" y="0"/>
                </a:lnTo>
                <a:lnTo>
                  <a:pt x="1443954" y="1240910"/>
                </a:lnTo>
                <a:lnTo>
                  <a:pt x="1078458" y="1876427"/>
                </a:lnTo>
                <a:lnTo>
                  <a:pt x="0" y="187642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Parallelogram 24">
            <a:extLst>
              <a:ext uri="{FF2B5EF4-FFF2-40B4-BE49-F238E27FC236}">
                <a16:creationId xmlns:a16="http://schemas.microsoft.com/office/drawing/2014/main" id="{5924F72D-E308-46BE-8410-E79B10FBF61F}"/>
              </a:ext>
            </a:extLst>
          </p:cNvPr>
          <p:cNvSpPr/>
          <p:nvPr/>
        </p:nvSpPr>
        <p:spPr>
          <a:xfrm flipV="1">
            <a:off x="4091838" y="1881597"/>
            <a:ext cx="1168579" cy="1876427"/>
          </a:xfrm>
          <a:custGeom>
            <a:avLst/>
            <a:gdLst>
              <a:gd name="connsiteX0" fmla="*/ 0 w 1318811"/>
              <a:gd name="connsiteY0" fmla="*/ 1876427 h 1876427"/>
              <a:gd name="connsiteX1" fmla="*/ 24035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18811"/>
              <a:gd name="connsiteY0" fmla="*/ 1895477 h 1895477"/>
              <a:gd name="connsiteX1" fmla="*/ 1097603 w 1318811"/>
              <a:gd name="connsiteY1" fmla="*/ 0 h 1895477"/>
              <a:gd name="connsiteX2" fmla="*/ 1318811 w 1318811"/>
              <a:gd name="connsiteY2" fmla="*/ 19050 h 1895477"/>
              <a:gd name="connsiteX3" fmla="*/ 1078458 w 1318811"/>
              <a:gd name="connsiteY3" fmla="*/ 1895477 h 1895477"/>
              <a:gd name="connsiteX4" fmla="*/ 0 w 1318811"/>
              <a:gd name="connsiteY4" fmla="*/ 1895477 h 1895477"/>
              <a:gd name="connsiteX0" fmla="*/ 0 w 1318811"/>
              <a:gd name="connsiteY0" fmla="*/ 1876427 h 1876427"/>
              <a:gd name="connsiteX1" fmla="*/ 108490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31511"/>
              <a:gd name="connsiteY0" fmla="*/ 1876427 h 1876427"/>
              <a:gd name="connsiteX1" fmla="*/ 1084903 w 1331511"/>
              <a:gd name="connsiteY1" fmla="*/ 0 h 1876427"/>
              <a:gd name="connsiteX2" fmla="*/ 1331511 w 1331511"/>
              <a:gd name="connsiteY2" fmla="*/ 984250 h 1876427"/>
              <a:gd name="connsiteX3" fmla="*/ 1078458 w 1331511"/>
              <a:gd name="connsiteY3" fmla="*/ 1876427 h 1876427"/>
              <a:gd name="connsiteX4" fmla="*/ 0 w 1331511"/>
              <a:gd name="connsiteY4" fmla="*/ 1876427 h 1876427"/>
              <a:gd name="connsiteX0" fmla="*/ 0 w 1388661"/>
              <a:gd name="connsiteY0" fmla="*/ 1876427 h 1876427"/>
              <a:gd name="connsiteX1" fmla="*/ 1084903 w 1388661"/>
              <a:gd name="connsiteY1" fmla="*/ 0 h 1876427"/>
              <a:gd name="connsiteX2" fmla="*/ 1388661 w 1388661"/>
              <a:gd name="connsiteY2" fmla="*/ 1217612 h 1876427"/>
              <a:gd name="connsiteX3" fmla="*/ 1078458 w 1388661"/>
              <a:gd name="connsiteY3" fmla="*/ 1876427 h 1876427"/>
              <a:gd name="connsiteX4" fmla="*/ 0 w 1388661"/>
              <a:gd name="connsiteY4" fmla="*/ 1876427 h 1876427"/>
              <a:gd name="connsiteX0" fmla="*/ 0 w 1402949"/>
              <a:gd name="connsiteY0" fmla="*/ 1876427 h 1876427"/>
              <a:gd name="connsiteX1" fmla="*/ 1084903 w 1402949"/>
              <a:gd name="connsiteY1" fmla="*/ 0 h 1876427"/>
              <a:gd name="connsiteX2" fmla="*/ 1402949 w 1402949"/>
              <a:gd name="connsiteY2" fmla="*/ 1298575 h 1876427"/>
              <a:gd name="connsiteX3" fmla="*/ 1078458 w 1402949"/>
              <a:gd name="connsiteY3" fmla="*/ 1876427 h 1876427"/>
              <a:gd name="connsiteX4" fmla="*/ 0 w 1402949"/>
              <a:gd name="connsiteY4" fmla="*/ 1876427 h 1876427"/>
              <a:gd name="connsiteX0" fmla="*/ 0 w 1454207"/>
              <a:gd name="connsiteY0" fmla="*/ 1876427 h 1876427"/>
              <a:gd name="connsiteX1" fmla="*/ 1084903 w 1454207"/>
              <a:gd name="connsiteY1" fmla="*/ 0 h 1876427"/>
              <a:gd name="connsiteX2" fmla="*/ 1454207 w 1454207"/>
              <a:gd name="connsiteY2" fmla="*/ 1199721 h 1876427"/>
              <a:gd name="connsiteX3" fmla="*/ 1078458 w 1454207"/>
              <a:gd name="connsiteY3" fmla="*/ 1876427 h 1876427"/>
              <a:gd name="connsiteX4" fmla="*/ 0 w 1454207"/>
              <a:gd name="connsiteY4" fmla="*/ 1876427 h 187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207" h="1876427">
                <a:moveTo>
                  <a:pt x="0" y="1876427"/>
                </a:moveTo>
                <a:lnTo>
                  <a:pt x="1084903" y="0"/>
                </a:lnTo>
                <a:lnTo>
                  <a:pt x="1454207" y="1199721"/>
                </a:lnTo>
                <a:lnTo>
                  <a:pt x="1078458" y="1876427"/>
                </a:lnTo>
                <a:lnTo>
                  <a:pt x="0" y="187642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8"/>
            <a:ext cx="4926227" cy="166648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14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4474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4848583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五專免試</a:t>
            </a:r>
            <a:endParaRPr lang="zh-TW" altLang="en-US" b="1" dirty="0"/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</a:rPr>
              <a:t>五專免試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 招生方式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12" name="Rectangle 2">
            <a:extLst>
              <a:ext uri="{FF2B5EF4-FFF2-40B4-BE49-F238E27FC236}">
                <a16:creationId xmlns:a16="http://schemas.microsoft.com/office/drawing/2014/main" id="{25E35751-7742-4117-B330-E9E01E4617D1}"/>
              </a:ext>
            </a:extLst>
          </p:cNvPr>
          <p:cNvSpPr/>
          <p:nvPr/>
        </p:nvSpPr>
        <p:spPr>
          <a:xfrm>
            <a:off x="2310799" y="2271284"/>
            <a:ext cx="9304186" cy="10970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Parallelogram 86">
            <a:extLst>
              <a:ext uri="{FF2B5EF4-FFF2-40B4-BE49-F238E27FC236}">
                <a16:creationId xmlns:a16="http://schemas.microsoft.com/office/drawing/2014/main" id="{E3CFDCE8-F0CA-4D30-B257-6A38A9C1EA52}"/>
              </a:ext>
            </a:extLst>
          </p:cNvPr>
          <p:cNvSpPr/>
          <p:nvPr/>
        </p:nvSpPr>
        <p:spPr>
          <a:xfrm>
            <a:off x="8968353" y="1881601"/>
            <a:ext cx="2005462" cy="1876425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Parallelogram 87">
            <a:extLst>
              <a:ext uri="{FF2B5EF4-FFF2-40B4-BE49-F238E27FC236}">
                <a16:creationId xmlns:a16="http://schemas.microsoft.com/office/drawing/2014/main" id="{ED07F553-32AB-429D-8B27-70DA3ACF3F9A}"/>
              </a:ext>
            </a:extLst>
          </p:cNvPr>
          <p:cNvSpPr/>
          <p:nvPr/>
        </p:nvSpPr>
        <p:spPr>
          <a:xfrm>
            <a:off x="6962892" y="1881601"/>
            <a:ext cx="2005462" cy="1876425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Parallelogram 89">
            <a:extLst>
              <a:ext uri="{FF2B5EF4-FFF2-40B4-BE49-F238E27FC236}">
                <a16:creationId xmlns:a16="http://schemas.microsoft.com/office/drawing/2014/main" id="{AD59E80B-0448-40CB-B25A-B53F9B3CEE99}"/>
              </a:ext>
            </a:extLst>
          </p:cNvPr>
          <p:cNvSpPr/>
          <p:nvPr/>
        </p:nvSpPr>
        <p:spPr>
          <a:xfrm>
            <a:off x="2951968" y="1881598"/>
            <a:ext cx="2005462" cy="187642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Parallelogram 90">
            <a:extLst>
              <a:ext uri="{FF2B5EF4-FFF2-40B4-BE49-F238E27FC236}">
                <a16:creationId xmlns:a16="http://schemas.microsoft.com/office/drawing/2014/main" id="{72DD15EE-2961-4783-8393-59934B892426}"/>
              </a:ext>
            </a:extLst>
          </p:cNvPr>
          <p:cNvSpPr/>
          <p:nvPr/>
        </p:nvSpPr>
        <p:spPr>
          <a:xfrm>
            <a:off x="4957430" y="1881598"/>
            <a:ext cx="2005462" cy="1876428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13"/>
          <a:stretch/>
        </p:blipFill>
        <p:spPr>
          <a:xfrm>
            <a:off x="3418870" y="2397384"/>
            <a:ext cx="897390" cy="84485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00" y="2451965"/>
            <a:ext cx="643749" cy="83837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908564" y="29990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+mn-ea"/>
              </a:rPr>
              <a:t>1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39" name="圖片 1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57" y="2451965"/>
            <a:ext cx="643749" cy="838371"/>
          </a:xfrm>
          <a:prstGeom prst="rect">
            <a:avLst/>
          </a:prstGeom>
        </p:spPr>
      </p:pic>
      <p:sp>
        <p:nvSpPr>
          <p:cNvPr id="140" name="文字方塊 139"/>
          <p:cNvSpPr txBox="1"/>
          <p:nvPr/>
        </p:nvSpPr>
        <p:spPr>
          <a:xfrm>
            <a:off x="7911121" y="29990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+mn-ea"/>
              </a:rPr>
              <a:t>2</a:t>
            </a:r>
          </a:p>
        </p:txBody>
      </p:sp>
      <p:pic>
        <p:nvPicPr>
          <p:cNvPr id="141" name="圖片 1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34" y="2455540"/>
            <a:ext cx="643749" cy="838371"/>
          </a:xfrm>
          <a:prstGeom prst="rect">
            <a:avLst/>
          </a:prstGeom>
        </p:spPr>
      </p:pic>
      <p:sp>
        <p:nvSpPr>
          <p:cNvPr id="142" name="文字方塊 141"/>
          <p:cNvSpPr txBox="1"/>
          <p:nvPr/>
        </p:nvSpPr>
        <p:spPr>
          <a:xfrm>
            <a:off x="9943598" y="30025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3</a:t>
            </a:r>
            <a:endParaRPr lang="en-US" altLang="zh-TW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26964" y="4058689"/>
            <a:ext cx="2031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2400" b="1" dirty="0"/>
              <a:t>國中教育會考</a:t>
            </a:r>
          </a:p>
        </p:txBody>
      </p:sp>
      <p:sp>
        <p:nvSpPr>
          <p:cNvPr id="12" name="矩形 11"/>
          <p:cNvSpPr/>
          <p:nvPr/>
        </p:nvSpPr>
        <p:spPr>
          <a:xfrm>
            <a:off x="2310799" y="450041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+mn-ea"/>
              </a:rPr>
              <a:t>取得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會考成績</a:t>
            </a:r>
          </a:p>
        </p:txBody>
      </p:sp>
      <p:sp>
        <p:nvSpPr>
          <p:cNvPr id="17" name="矩形 16"/>
          <p:cNvSpPr/>
          <p:nvPr/>
        </p:nvSpPr>
        <p:spPr>
          <a:xfrm>
            <a:off x="2339920" y="4974589"/>
            <a:ext cx="1895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除</a:t>
            </a:r>
            <a:r>
              <a:rPr lang="zh-TW" altLang="en-US" sz="1600" b="1" dirty="0">
                <a:latin typeface="+mn-ea"/>
              </a:rPr>
              <a:t>國立學校</a:t>
            </a:r>
            <a:r>
              <a:rPr lang="zh-TW" altLang="en-US" sz="1600" dirty="0">
                <a:latin typeface="+mn-ea"/>
              </a:rPr>
              <a:t>及</a:t>
            </a:r>
            <a:r>
              <a:rPr lang="zh-TW" altLang="en-US" sz="1600" b="1" dirty="0" smtClean="0">
                <a:latin typeface="+mn-ea"/>
              </a:rPr>
              <a:t>護理</a:t>
            </a:r>
            <a:endParaRPr lang="en-US" altLang="zh-TW" sz="1600" b="1" dirty="0" smtClean="0">
              <a:latin typeface="+mn-ea"/>
            </a:endParaRPr>
          </a:p>
          <a:p>
            <a:r>
              <a:rPr lang="zh-TW" altLang="en-US" sz="1600" b="1" dirty="0" smtClean="0">
                <a:latin typeface="+mn-ea"/>
              </a:rPr>
              <a:t> 科</a:t>
            </a:r>
            <a:r>
              <a:rPr lang="zh-TW" altLang="en-US" sz="1600" dirty="0">
                <a:latin typeface="+mn-ea"/>
              </a:rPr>
              <a:t>外，各校</a:t>
            </a:r>
            <a:r>
              <a:rPr lang="zh-TW" altLang="en-US" sz="1600" dirty="0" smtClean="0">
                <a:latin typeface="+mn-ea"/>
              </a:rPr>
              <a:t>自訂是</a:t>
            </a:r>
            <a:endParaRPr lang="en-US" altLang="zh-TW" sz="1600" dirty="0" smtClean="0">
              <a:latin typeface="+mn-ea"/>
            </a:endParaRPr>
          </a:p>
          <a:p>
            <a:r>
              <a:rPr lang="zh-TW" altLang="en-US" sz="1600" dirty="0" smtClean="0">
                <a:latin typeface="+mn-ea"/>
              </a:rPr>
              <a:t> 否</a:t>
            </a:r>
            <a:r>
              <a:rPr lang="zh-TW" altLang="en-US" sz="1600" dirty="0">
                <a:latin typeface="+mn-ea"/>
              </a:rPr>
              <a:t>採計會考</a:t>
            </a:r>
            <a:r>
              <a:rPr lang="zh-TW" altLang="en-US" sz="1600" dirty="0" smtClean="0">
                <a:latin typeface="+mn-ea"/>
              </a:rPr>
              <a:t>成績</a:t>
            </a:r>
            <a:r>
              <a:rPr lang="en-US" altLang="zh-TW" sz="1600" dirty="0" smtClean="0">
                <a:latin typeface="+mn-ea"/>
              </a:rPr>
              <a:t>)</a:t>
            </a:r>
            <a:endParaRPr lang="zh-TW" altLang="en-US" sz="1600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03046" y="4023261"/>
            <a:ext cx="244169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優先</a:t>
            </a:r>
            <a:r>
              <a:rPr lang="zh-TW" altLang="en-US" sz="3200" b="1" dirty="0">
                <a:solidFill>
                  <a:srgbClr val="FF0000"/>
                </a:solidFill>
              </a:rPr>
              <a:t>免試</a:t>
            </a:r>
            <a:r>
              <a:rPr lang="zh-TW" altLang="en-US" sz="2400" b="1" dirty="0"/>
              <a:t>入學</a:t>
            </a:r>
          </a:p>
        </p:txBody>
      </p:sp>
      <p:sp>
        <p:nvSpPr>
          <p:cNvPr id="19" name="矩形 18"/>
          <p:cNvSpPr/>
          <p:nvPr/>
        </p:nvSpPr>
        <p:spPr>
          <a:xfrm>
            <a:off x="6898022" y="4012678"/>
            <a:ext cx="233910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聯合免試</a:t>
            </a:r>
            <a:r>
              <a:rPr lang="zh-TW" altLang="en-US" sz="2000" b="1" dirty="0">
                <a:latin typeface="+mn-ea"/>
              </a:rPr>
              <a:t>入學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4540088" y="468220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 smtClean="0"/>
              <a:t>未錄取者</a:t>
            </a:r>
            <a:endParaRPr lang="en-US" altLang="zh-TW" sz="2000" dirty="0" smtClean="0"/>
          </a:p>
          <a:p>
            <a:pPr algn="ctr"/>
            <a:r>
              <a:rPr lang="zh-TW" altLang="en-US" sz="2000" dirty="0" smtClean="0"/>
              <a:t>參加下一階段</a:t>
            </a:r>
            <a:endParaRPr lang="zh-TW" altLang="en-US" sz="2000" dirty="0"/>
          </a:p>
        </p:txBody>
      </p:sp>
      <p:sp>
        <p:nvSpPr>
          <p:cNvPr id="143" name="文字方塊 142"/>
          <p:cNvSpPr txBox="1"/>
          <p:nvPr/>
        </p:nvSpPr>
        <p:spPr>
          <a:xfrm>
            <a:off x="6962892" y="468225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 smtClean="0"/>
              <a:t>未錄取者</a:t>
            </a:r>
            <a:endParaRPr lang="en-US" altLang="zh-TW" sz="2000" dirty="0" smtClean="0"/>
          </a:p>
          <a:p>
            <a:pPr algn="ctr"/>
            <a:r>
              <a:rPr lang="zh-TW" altLang="en-US" sz="2000" dirty="0" smtClean="0"/>
              <a:t>參加下一階段</a:t>
            </a:r>
            <a:endParaRPr lang="zh-TW" altLang="en-US" sz="2000" dirty="0"/>
          </a:p>
        </p:txBody>
      </p:sp>
      <p:sp>
        <p:nvSpPr>
          <p:cNvPr id="144" name="矩形 143"/>
          <p:cNvSpPr/>
          <p:nvPr/>
        </p:nvSpPr>
        <p:spPr>
          <a:xfrm>
            <a:off x="9400336" y="403875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+mn-ea"/>
              </a:rPr>
              <a:t>免試續招</a:t>
            </a:r>
          </a:p>
        </p:txBody>
      </p:sp>
    </p:spTree>
    <p:extLst>
      <p:ext uri="{BB962C8B-B14F-4D97-AF65-F5344CB8AC3E}">
        <p14:creationId xmlns:p14="http://schemas.microsoft.com/office/powerpoint/2010/main" val="28158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8"/>
            <a:ext cx="2743201" cy="16664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15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4474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4848583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五專免試</a:t>
            </a:r>
            <a:endParaRPr lang="zh-TW" altLang="en-US" b="1" dirty="0"/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5370417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+mn-ea"/>
              </a:rPr>
              <a:t>五專</a:t>
            </a:r>
            <a:r>
              <a:rPr lang="zh-TW" altLang="en-US" sz="4400" b="1" dirty="0" smtClean="0">
                <a:latin typeface="+mn-ea"/>
              </a:rPr>
              <a:t> 招生學校</a:t>
            </a:r>
            <a:r>
              <a:rPr lang="zh-TW" altLang="en-US" sz="4400" b="1" dirty="0">
                <a:latin typeface="+mn-ea"/>
              </a:rPr>
              <a:t>一覽表</a:t>
            </a:r>
          </a:p>
        </p:txBody>
      </p:sp>
      <p:graphicFrame>
        <p:nvGraphicFramePr>
          <p:cNvPr id="47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604961"/>
              </p:ext>
            </p:extLst>
          </p:nvPr>
        </p:nvGraphicFramePr>
        <p:xfrm>
          <a:off x="2406262" y="1328350"/>
          <a:ext cx="8569324" cy="48155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0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1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北部 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22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所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 panose="020B0604020202020204" pitchFamily="34" charset="-12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中部</a:t>
                      </a:r>
                      <a:endParaRPr lang="zh-TW" altLang="en-US" sz="2000" dirty="0"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南部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Unicode MS" panose="020B0604020202020204" pitchFamily="34" charset="-12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北科大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北商大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臺中科大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高科大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臺南護專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大華科大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慈濟科大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虎尾科大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大同技術學院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美和科大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致理科大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醒吾科大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弘光科大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東方設計大學</a:t>
                      </a: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輔英科大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臺北城市科大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蘭陽技術學院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南開科大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文藻外語大學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慈惠護專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德霖科大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經國管理學院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仁德護專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中華醫事科大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樹人護專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黎明技術學院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華夏科大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敏惠護專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育英護專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zh-TW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台北海洋科大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馬偕專校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崇仁護專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正修科大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耕莘專校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聖母專校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南臺科大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澎湖科大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新生專校</a:t>
                      </a: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聖約翰科大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高餐大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臺東專科學校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南亞技術學院</a:t>
                      </a: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龍華科大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和春技術學院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臺灣觀光學院</a:t>
                      </a: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康寧大學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marL="91444" marR="9144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42584"/>
            <a:ext cx="4917990" cy="160991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16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4474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4848583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五專免試</a:t>
            </a:r>
            <a:endParaRPr lang="zh-TW" altLang="en-US" b="1" dirty="0"/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3222512" y="536693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</a:rPr>
              <a:t>五專優免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  辦理方</a:t>
            </a:r>
            <a:r>
              <a:rPr lang="zh-TW" altLang="en-US" sz="4400" b="1" dirty="0">
                <a:solidFill>
                  <a:prstClr val="black"/>
                </a:solidFill>
              </a:rPr>
              <a:t>式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576126" y="1422752"/>
            <a:ext cx="80743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800" dirty="0" smtClean="0">
                <a:latin typeface="+mn-ea"/>
              </a:rPr>
              <a:t>報名原則：</a:t>
            </a:r>
            <a:r>
              <a:rPr lang="zh-TW" altLang="en-US" sz="2800" dirty="0"/>
              <a:t>報名方式僅限國中學校「</a:t>
            </a:r>
            <a:r>
              <a:rPr lang="zh-TW" altLang="en-US" sz="2800" dirty="0">
                <a:solidFill>
                  <a:schemeClr val="accent1"/>
                </a:solidFill>
              </a:rPr>
              <a:t>集體報名</a:t>
            </a:r>
            <a:r>
              <a:rPr lang="zh-TW" altLang="en-US" sz="2800" dirty="0"/>
              <a:t>」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endParaRPr lang="en-US" altLang="zh-TW" sz="2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800" dirty="0" smtClean="0">
                <a:latin typeface="+mn-ea"/>
              </a:rPr>
              <a:t>錄取</a:t>
            </a:r>
            <a:r>
              <a:rPr lang="zh-TW" altLang="en-US" sz="2800" dirty="0">
                <a:latin typeface="+mn-ea"/>
              </a:rPr>
              <a:t>規準</a:t>
            </a:r>
            <a:r>
              <a:rPr lang="zh-TW" altLang="en-US" sz="2800" dirty="0" smtClean="0">
                <a:latin typeface="+mn-ea"/>
              </a:rPr>
              <a:t>：</a:t>
            </a:r>
            <a:endParaRPr lang="en-US" altLang="zh-TW" sz="2800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2800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dirty="0" smtClean="0">
                <a:latin typeface="+mn-ea"/>
              </a:rPr>
              <a:t>       報名</a:t>
            </a:r>
            <a:r>
              <a:rPr lang="zh-TW" altLang="en-US" sz="2800" dirty="0">
                <a:latin typeface="+mn-ea"/>
              </a:rPr>
              <a:t>未超過招生</a:t>
            </a:r>
            <a:r>
              <a:rPr lang="zh-TW" altLang="en-US" sz="2800" dirty="0" smtClean="0">
                <a:latin typeface="+mn-ea"/>
              </a:rPr>
              <a:t>名額</a:t>
            </a:r>
            <a:endParaRPr lang="en-US" altLang="zh-TW" sz="2800" dirty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b="1" dirty="0" smtClean="0">
                <a:latin typeface="+mn-ea"/>
              </a:rPr>
              <a:t>       全部錄取</a:t>
            </a:r>
            <a:endParaRPr lang="en-US" altLang="zh-TW" sz="2800" b="1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800" dirty="0">
                <a:latin typeface="+mn-ea"/>
              </a:rPr>
              <a:t/>
            </a:r>
            <a:br>
              <a:rPr lang="en-US" altLang="zh-TW" sz="2800" dirty="0">
                <a:latin typeface="+mn-ea"/>
              </a:rPr>
            </a:br>
            <a:r>
              <a:rPr lang="en-US" altLang="zh-TW" sz="2800" dirty="0">
                <a:latin typeface="+mn-ea"/>
              </a:rPr>
              <a:t>    </a:t>
            </a:r>
            <a:r>
              <a:rPr lang="zh-TW" altLang="en-US" sz="2800" dirty="0"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  報名</a:t>
            </a:r>
            <a:r>
              <a:rPr lang="zh-TW" altLang="en-US" sz="2800" dirty="0">
                <a:latin typeface="+mn-ea"/>
              </a:rPr>
              <a:t>超過招生</a:t>
            </a:r>
            <a:r>
              <a:rPr lang="zh-TW" altLang="en-US" sz="2800" dirty="0" smtClean="0">
                <a:latin typeface="+mn-ea"/>
              </a:rPr>
              <a:t>名額</a:t>
            </a:r>
            <a:endParaRPr lang="en-US" altLang="zh-TW" sz="2800" dirty="0" smtClean="0">
              <a:latin typeface="+mn-ea"/>
            </a:endParaRPr>
          </a:p>
        </p:txBody>
      </p:sp>
      <p:sp>
        <p:nvSpPr>
          <p:cNvPr id="35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23191" y="1487972"/>
            <a:ext cx="352935" cy="352935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181">
            <a:extLst>
              <a:ext uri="{FF2B5EF4-FFF2-40B4-BE49-F238E27FC236}">
                <a16:creationId xmlns:a16="http://schemas.microsoft.com/office/drawing/2014/main" id="{E52DCB02-263C-4353-B7EF-CF671ECEBF08}"/>
              </a:ext>
            </a:extLst>
          </p:cNvPr>
          <p:cNvGrpSpPr/>
          <p:nvPr/>
        </p:nvGrpSpPr>
        <p:grpSpPr>
          <a:xfrm>
            <a:off x="6851755" y="3249607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37" name="Freeform 3394">
              <a:extLst>
                <a:ext uri="{FF2B5EF4-FFF2-40B4-BE49-F238E27FC236}">
                  <a16:creationId xmlns:a16="http://schemas.microsoft.com/office/drawing/2014/main" id="{18257860-15A4-4FB7-9CB8-D501D71A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95">
              <a:extLst>
                <a:ext uri="{FF2B5EF4-FFF2-40B4-BE49-F238E27FC236}">
                  <a16:creationId xmlns:a16="http://schemas.microsoft.com/office/drawing/2014/main" id="{A743A18B-675E-4A8E-98A3-E23CAC54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196">
            <a:extLst>
              <a:ext uri="{FF2B5EF4-FFF2-40B4-BE49-F238E27FC236}">
                <a16:creationId xmlns:a16="http://schemas.microsoft.com/office/drawing/2014/main" id="{262B0F37-8AFA-4FDC-83E0-59701E2712A4}"/>
              </a:ext>
            </a:extLst>
          </p:cNvPr>
          <p:cNvGrpSpPr/>
          <p:nvPr/>
        </p:nvGrpSpPr>
        <p:grpSpPr>
          <a:xfrm>
            <a:off x="7105142" y="3249607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41" name="Freeform 3394">
              <a:extLst>
                <a:ext uri="{FF2B5EF4-FFF2-40B4-BE49-F238E27FC236}">
                  <a16:creationId xmlns:a16="http://schemas.microsoft.com/office/drawing/2014/main" id="{59C98B8D-86B8-40AF-A4DD-21A3C0D7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95">
              <a:extLst>
                <a:ext uri="{FF2B5EF4-FFF2-40B4-BE49-F238E27FC236}">
                  <a16:creationId xmlns:a16="http://schemas.microsoft.com/office/drawing/2014/main" id="{7B5A8D97-E129-4A83-AD81-666D86FBE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211">
            <a:extLst>
              <a:ext uri="{FF2B5EF4-FFF2-40B4-BE49-F238E27FC236}">
                <a16:creationId xmlns:a16="http://schemas.microsoft.com/office/drawing/2014/main" id="{2180B60E-86B1-4CE7-8BED-1CAE6E8C72A7}"/>
              </a:ext>
            </a:extLst>
          </p:cNvPr>
          <p:cNvGrpSpPr/>
          <p:nvPr/>
        </p:nvGrpSpPr>
        <p:grpSpPr>
          <a:xfrm>
            <a:off x="7358529" y="3249607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44" name="Freeform 3394">
              <a:extLst>
                <a:ext uri="{FF2B5EF4-FFF2-40B4-BE49-F238E27FC236}">
                  <a16:creationId xmlns:a16="http://schemas.microsoft.com/office/drawing/2014/main" id="{296E9737-077C-4CB1-AFD5-9A44657F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95">
              <a:extLst>
                <a:ext uri="{FF2B5EF4-FFF2-40B4-BE49-F238E27FC236}">
                  <a16:creationId xmlns:a16="http://schemas.microsoft.com/office/drawing/2014/main" id="{50D3D56D-E604-49E0-B704-23D47603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258">
            <a:extLst>
              <a:ext uri="{FF2B5EF4-FFF2-40B4-BE49-F238E27FC236}">
                <a16:creationId xmlns:a16="http://schemas.microsoft.com/office/drawing/2014/main" id="{6D8EDC4B-A996-470E-A468-C062E47C902D}"/>
              </a:ext>
            </a:extLst>
          </p:cNvPr>
          <p:cNvGrpSpPr/>
          <p:nvPr/>
        </p:nvGrpSpPr>
        <p:grpSpPr>
          <a:xfrm>
            <a:off x="7611916" y="3249607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47" name="Freeform 3394">
              <a:extLst>
                <a:ext uri="{FF2B5EF4-FFF2-40B4-BE49-F238E27FC236}">
                  <a16:creationId xmlns:a16="http://schemas.microsoft.com/office/drawing/2014/main" id="{F545B7AD-F78B-4D2F-AA7D-8B1E6C992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395">
              <a:extLst>
                <a:ext uri="{FF2B5EF4-FFF2-40B4-BE49-F238E27FC236}">
                  <a16:creationId xmlns:a16="http://schemas.microsoft.com/office/drawing/2014/main" id="{68060862-DF1F-438E-8251-06FDF7306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273">
            <a:extLst>
              <a:ext uri="{FF2B5EF4-FFF2-40B4-BE49-F238E27FC236}">
                <a16:creationId xmlns:a16="http://schemas.microsoft.com/office/drawing/2014/main" id="{5C9A133C-3454-4245-8BAF-1CE56C23BCC7}"/>
              </a:ext>
            </a:extLst>
          </p:cNvPr>
          <p:cNvGrpSpPr/>
          <p:nvPr/>
        </p:nvGrpSpPr>
        <p:grpSpPr>
          <a:xfrm>
            <a:off x="7865303" y="3249607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58" name="Freeform 3394">
              <a:extLst>
                <a:ext uri="{FF2B5EF4-FFF2-40B4-BE49-F238E27FC236}">
                  <a16:creationId xmlns:a16="http://schemas.microsoft.com/office/drawing/2014/main" id="{E6CC9539-DAFA-4EBA-AF3E-A81DB9193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95">
              <a:extLst>
                <a:ext uri="{FF2B5EF4-FFF2-40B4-BE49-F238E27FC236}">
                  <a16:creationId xmlns:a16="http://schemas.microsoft.com/office/drawing/2014/main" id="{3FA330DD-7DDF-42EA-BACD-DF67BF5A2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276">
            <a:extLst>
              <a:ext uri="{FF2B5EF4-FFF2-40B4-BE49-F238E27FC236}">
                <a16:creationId xmlns:a16="http://schemas.microsoft.com/office/drawing/2014/main" id="{721BA385-E492-469A-A72F-9F9E0F2FBC19}"/>
              </a:ext>
            </a:extLst>
          </p:cNvPr>
          <p:cNvGrpSpPr/>
          <p:nvPr/>
        </p:nvGrpSpPr>
        <p:grpSpPr>
          <a:xfrm>
            <a:off x="8118690" y="3249607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61" name="Freeform 3394">
              <a:extLst>
                <a:ext uri="{FF2B5EF4-FFF2-40B4-BE49-F238E27FC236}">
                  <a16:creationId xmlns:a16="http://schemas.microsoft.com/office/drawing/2014/main" id="{4BB8BE65-E818-43AB-9AF0-D0E1AFBEA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395">
              <a:extLst>
                <a:ext uri="{FF2B5EF4-FFF2-40B4-BE49-F238E27FC236}">
                  <a16:creationId xmlns:a16="http://schemas.microsoft.com/office/drawing/2014/main" id="{6D33B9E1-A9A5-4881-A605-5496ED21B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279">
            <a:extLst>
              <a:ext uri="{FF2B5EF4-FFF2-40B4-BE49-F238E27FC236}">
                <a16:creationId xmlns:a16="http://schemas.microsoft.com/office/drawing/2014/main" id="{F5B526D7-4A56-4ACB-A92C-8C5513AA293B}"/>
              </a:ext>
            </a:extLst>
          </p:cNvPr>
          <p:cNvGrpSpPr/>
          <p:nvPr/>
        </p:nvGrpSpPr>
        <p:grpSpPr>
          <a:xfrm>
            <a:off x="8372077" y="3249607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64" name="Freeform 3394">
              <a:extLst>
                <a:ext uri="{FF2B5EF4-FFF2-40B4-BE49-F238E27FC236}">
                  <a16:creationId xmlns:a16="http://schemas.microsoft.com/office/drawing/2014/main" id="{6FA6ADDE-46B2-450C-B100-3710C2DB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395">
              <a:extLst>
                <a:ext uri="{FF2B5EF4-FFF2-40B4-BE49-F238E27FC236}">
                  <a16:creationId xmlns:a16="http://schemas.microsoft.com/office/drawing/2014/main" id="{27F273DD-4B9E-4038-94F3-56C6405D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282">
            <a:extLst>
              <a:ext uri="{FF2B5EF4-FFF2-40B4-BE49-F238E27FC236}">
                <a16:creationId xmlns:a16="http://schemas.microsoft.com/office/drawing/2014/main" id="{71A2B207-9A89-4AE6-8259-E9E04D204159}"/>
              </a:ext>
            </a:extLst>
          </p:cNvPr>
          <p:cNvGrpSpPr/>
          <p:nvPr/>
        </p:nvGrpSpPr>
        <p:grpSpPr>
          <a:xfrm>
            <a:off x="8625464" y="3249607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67" name="Freeform 3394">
              <a:extLst>
                <a:ext uri="{FF2B5EF4-FFF2-40B4-BE49-F238E27FC236}">
                  <a16:creationId xmlns:a16="http://schemas.microsoft.com/office/drawing/2014/main" id="{02034C63-7BCD-4419-9642-8923DEDB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395">
              <a:extLst>
                <a:ext uri="{FF2B5EF4-FFF2-40B4-BE49-F238E27FC236}">
                  <a16:creationId xmlns:a16="http://schemas.microsoft.com/office/drawing/2014/main" id="{B7D8508F-6844-4936-836E-45271F08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" name="Group 285">
            <a:extLst>
              <a:ext uri="{FF2B5EF4-FFF2-40B4-BE49-F238E27FC236}">
                <a16:creationId xmlns:a16="http://schemas.microsoft.com/office/drawing/2014/main" id="{311CD589-2756-4F31-9492-AE19A73F00E6}"/>
              </a:ext>
            </a:extLst>
          </p:cNvPr>
          <p:cNvGrpSpPr/>
          <p:nvPr/>
        </p:nvGrpSpPr>
        <p:grpSpPr>
          <a:xfrm>
            <a:off x="8878851" y="3249607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70" name="Freeform 3394">
              <a:extLst>
                <a:ext uri="{FF2B5EF4-FFF2-40B4-BE49-F238E27FC236}">
                  <a16:creationId xmlns:a16="http://schemas.microsoft.com/office/drawing/2014/main" id="{80C64E79-6155-4694-837A-A0FE016E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95">
              <a:extLst>
                <a:ext uri="{FF2B5EF4-FFF2-40B4-BE49-F238E27FC236}">
                  <a16:creationId xmlns:a16="http://schemas.microsoft.com/office/drawing/2014/main" id="{BB0A1670-8444-4F72-A95E-BADAA47D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288">
            <a:extLst>
              <a:ext uri="{FF2B5EF4-FFF2-40B4-BE49-F238E27FC236}">
                <a16:creationId xmlns:a16="http://schemas.microsoft.com/office/drawing/2014/main" id="{B23D31AF-959B-4B6F-A9AC-47C7509BBF93}"/>
              </a:ext>
            </a:extLst>
          </p:cNvPr>
          <p:cNvGrpSpPr/>
          <p:nvPr/>
        </p:nvGrpSpPr>
        <p:grpSpPr>
          <a:xfrm>
            <a:off x="9132238" y="3249607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73" name="Freeform 3394">
              <a:extLst>
                <a:ext uri="{FF2B5EF4-FFF2-40B4-BE49-F238E27FC236}">
                  <a16:creationId xmlns:a16="http://schemas.microsoft.com/office/drawing/2014/main" id="{86063D0E-D9EE-4F8C-B217-1C11D0CA2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395">
              <a:extLst>
                <a:ext uri="{FF2B5EF4-FFF2-40B4-BE49-F238E27FC236}">
                  <a16:creationId xmlns:a16="http://schemas.microsoft.com/office/drawing/2014/main" id="{50C772B2-5222-4B0C-9464-6B8F7C539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5" name="直線單箭頭接點 74"/>
          <p:cNvCxnSpPr/>
          <p:nvPr/>
        </p:nvCxnSpPr>
        <p:spPr>
          <a:xfrm>
            <a:off x="2909650" y="3810305"/>
            <a:ext cx="3640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181">
            <a:extLst>
              <a:ext uri="{FF2B5EF4-FFF2-40B4-BE49-F238E27FC236}">
                <a16:creationId xmlns:a16="http://schemas.microsoft.com/office/drawing/2014/main" id="{E52DCB02-263C-4353-B7EF-CF671ECEBF08}"/>
              </a:ext>
            </a:extLst>
          </p:cNvPr>
          <p:cNvGrpSpPr/>
          <p:nvPr/>
        </p:nvGrpSpPr>
        <p:grpSpPr>
          <a:xfrm>
            <a:off x="6851755" y="4525593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78" name="Freeform 3394">
              <a:extLst>
                <a:ext uri="{FF2B5EF4-FFF2-40B4-BE49-F238E27FC236}">
                  <a16:creationId xmlns:a16="http://schemas.microsoft.com/office/drawing/2014/main" id="{18257860-15A4-4FB7-9CB8-D501D71A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395">
              <a:extLst>
                <a:ext uri="{FF2B5EF4-FFF2-40B4-BE49-F238E27FC236}">
                  <a16:creationId xmlns:a16="http://schemas.microsoft.com/office/drawing/2014/main" id="{A743A18B-675E-4A8E-98A3-E23CAC54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196">
            <a:extLst>
              <a:ext uri="{FF2B5EF4-FFF2-40B4-BE49-F238E27FC236}">
                <a16:creationId xmlns:a16="http://schemas.microsoft.com/office/drawing/2014/main" id="{262B0F37-8AFA-4FDC-83E0-59701E2712A4}"/>
              </a:ext>
            </a:extLst>
          </p:cNvPr>
          <p:cNvGrpSpPr/>
          <p:nvPr/>
        </p:nvGrpSpPr>
        <p:grpSpPr>
          <a:xfrm>
            <a:off x="7105142" y="4525593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81" name="Freeform 3394">
              <a:extLst>
                <a:ext uri="{FF2B5EF4-FFF2-40B4-BE49-F238E27FC236}">
                  <a16:creationId xmlns:a16="http://schemas.microsoft.com/office/drawing/2014/main" id="{59C98B8D-86B8-40AF-A4DD-21A3C0D7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395">
              <a:extLst>
                <a:ext uri="{FF2B5EF4-FFF2-40B4-BE49-F238E27FC236}">
                  <a16:creationId xmlns:a16="http://schemas.microsoft.com/office/drawing/2014/main" id="{7B5A8D97-E129-4A83-AD81-666D86FBE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211">
            <a:extLst>
              <a:ext uri="{FF2B5EF4-FFF2-40B4-BE49-F238E27FC236}">
                <a16:creationId xmlns:a16="http://schemas.microsoft.com/office/drawing/2014/main" id="{2180B60E-86B1-4CE7-8BED-1CAE6E8C72A7}"/>
              </a:ext>
            </a:extLst>
          </p:cNvPr>
          <p:cNvGrpSpPr/>
          <p:nvPr/>
        </p:nvGrpSpPr>
        <p:grpSpPr>
          <a:xfrm>
            <a:off x="7358529" y="4525593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84" name="Freeform 3394">
              <a:extLst>
                <a:ext uri="{FF2B5EF4-FFF2-40B4-BE49-F238E27FC236}">
                  <a16:creationId xmlns:a16="http://schemas.microsoft.com/office/drawing/2014/main" id="{296E9737-077C-4CB1-AFD5-9A44657F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395">
              <a:extLst>
                <a:ext uri="{FF2B5EF4-FFF2-40B4-BE49-F238E27FC236}">
                  <a16:creationId xmlns:a16="http://schemas.microsoft.com/office/drawing/2014/main" id="{50D3D56D-E604-49E0-B704-23D47603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258">
            <a:extLst>
              <a:ext uri="{FF2B5EF4-FFF2-40B4-BE49-F238E27FC236}">
                <a16:creationId xmlns:a16="http://schemas.microsoft.com/office/drawing/2014/main" id="{6D8EDC4B-A996-470E-A468-C062E47C902D}"/>
              </a:ext>
            </a:extLst>
          </p:cNvPr>
          <p:cNvGrpSpPr/>
          <p:nvPr/>
        </p:nvGrpSpPr>
        <p:grpSpPr>
          <a:xfrm>
            <a:off x="7611916" y="4525593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87" name="Freeform 3394">
              <a:extLst>
                <a:ext uri="{FF2B5EF4-FFF2-40B4-BE49-F238E27FC236}">
                  <a16:creationId xmlns:a16="http://schemas.microsoft.com/office/drawing/2014/main" id="{F545B7AD-F78B-4D2F-AA7D-8B1E6C992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395">
              <a:extLst>
                <a:ext uri="{FF2B5EF4-FFF2-40B4-BE49-F238E27FC236}">
                  <a16:creationId xmlns:a16="http://schemas.microsoft.com/office/drawing/2014/main" id="{68060862-DF1F-438E-8251-06FDF7306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273">
            <a:extLst>
              <a:ext uri="{FF2B5EF4-FFF2-40B4-BE49-F238E27FC236}">
                <a16:creationId xmlns:a16="http://schemas.microsoft.com/office/drawing/2014/main" id="{5C9A133C-3454-4245-8BAF-1CE56C23BCC7}"/>
              </a:ext>
            </a:extLst>
          </p:cNvPr>
          <p:cNvGrpSpPr/>
          <p:nvPr/>
        </p:nvGrpSpPr>
        <p:grpSpPr>
          <a:xfrm>
            <a:off x="7865303" y="4525593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90" name="Freeform 3394">
              <a:extLst>
                <a:ext uri="{FF2B5EF4-FFF2-40B4-BE49-F238E27FC236}">
                  <a16:creationId xmlns:a16="http://schemas.microsoft.com/office/drawing/2014/main" id="{E6CC9539-DAFA-4EBA-AF3E-A81DB9193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395">
              <a:extLst>
                <a:ext uri="{FF2B5EF4-FFF2-40B4-BE49-F238E27FC236}">
                  <a16:creationId xmlns:a16="http://schemas.microsoft.com/office/drawing/2014/main" id="{3FA330DD-7DDF-42EA-BACD-DF67BF5A2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276">
            <a:extLst>
              <a:ext uri="{FF2B5EF4-FFF2-40B4-BE49-F238E27FC236}">
                <a16:creationId xmlns:a16="http://schemas.microsoft.com/office/drawing/2014/main" id="{721BA385-E492-469A-A72F-9F9E0F2FBC19}"/>
              </a:ext>
            </a:extLst>
          </p:cNvPr>
          <p:cNvGrpSpPr/>
          <p:nvPr/>
        </p:nvGrpSpPr>
        <p:grpSpPr>
          <a:xfrm>
            <a:off x="8118690" y="4525593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93" name="Freeform 3394">
              <a:extLst>
                <a:ext uri="{FF2B5EF4-FFF2-40B4-BE49-F238E27FC236}">
                  <a16:creationId xmlns:a16="http://schemas.microsoft.com/office/drawing/2014/main" id="{4BB8BE65-E818-43AB-9AF0-D0E1AFBEA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395">
              <a:extLst>
                <a:ext uri="{FF2B5EF4-FFF2-40B4-BE49-F238E27FC236}">
                  <a16:creationId xmlns:a16="http://schemas.microsoft.com/office/drawing/2014/main" id="{6D33B9E1-A9A5-4881-A605-5496ED21B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279">
            <a:extLst>
              <a:ext uri="{FF2B5EF4-FFF2-40B4-BE49-F238E27FC236}">
                <a16:creationId xmlns:a16="http://schemas.microsoft.com/office/drawing/2014/main" id="{F5B526D7-4A56-4ACB-A92C-8C5513AA293B}"/>
              </a:ext>
            </a:extLst>
          </p:cNvPr>
          <p:cNvGrpSpPr/>
          <p:nvPr/>
        </p:nvGrpSpPr>
        <p:grpSpPr>
          <a:xfrm>
            <a:off x="8372077" y="4525593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96" name="Freeform 3394">
              <a:extLst>
                <a:ext uri="{FF2B5EF4-FFF2-40B4-BE49-F238E27FC236}">
                  <a16:creationId xmlns:a16="http://schemas.microsoft.com/office/drawing/2014/main" id="{6FA6ADDE-46B2-450C-B100-3710C2DB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395">
              <a:extLst>
                <a:ext uri="{FF2B5EF4-FFF2-40B4-BE49-F238E27FC236}">
                  <a16:creationId xmlns:a16="http://schemas.microsoft.com/office/drawing/2014/main" id="{27F273DD-4B9E-4038-94F3-56C6405D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282">
            <a:extLst>
              <a:ext uri="{FF2B5EF4-FFF2-40B4-BE49-F238E27FC236}">
                <a16:creationId xmlns:a16="http://schemas.microsoft.com/office/drawing/2014/main" id="{71A2B207-9A89-4AE6-8259-E9E04D204159}"/>
              </a:ext>
            </a:extLst>
          </p:cNvPr>
          <p:cNvGrpSpPr/>
          <p:nvPr/>
        </p:nvGrpSpPr>
        <p:grpSpPr>
          <a:xfrm>
            <a:off x="8625464" y="4525593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99" name="Freeform 3394">
              <a:extLst>
                <a:ext uri="{FF2B5EF4-FFF2-40B4-BE49-F238E27FC236}">
                  <a16:creationId xmlns:a16="http://schemas.microsoft.com/office/drawing/2014/main" id="{02034C63-7BCD-4419-9642-8923DEDB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395">
              <a:extLst>
                <a:ext uri="{FF2B5EF4-FFF2-40B4-BE49-F238E27FC236}">
                  <a16:creationId xmlns:a16="http://schemas.microsoft.com/office/drawing/2014/main" id="{B7D8508F-6844-4936-836E-45271F08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285">
            <a:extLst>
              <a:ext uri="{FF2B5EF4-FFF2-40B4-BE49-F238E27FC236}">
                <a16:creationId xmlns:a16="http://schemas.microsoft.com/office/drawing/2014/main" id="{311CD589-2756-4F31-9492-AE19A73F00E6}"/>
              </a:ext>
            </a:extLst>
          </p:cNvPr>
          <p:cNvGrpSpPr/>
          <p:nvPr/>
        </p:nvGrpSpPr>
        <p:grpSpPr>
          <a:xfrm>
            <a:off x="8878851" y="4525593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102" name="Freeform 3394">
              <a:extLst>
                <a:ext uri="{FF2B5EF4-FFF2-40B4-BE49-F238E27FC236}">
                  <a16:creationId xmlns:a16="http://schemas.microsoft.com/office/drawing/2014/main" id="{80C64E79-6155-4694-837A-A0FE016E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395">
              <a:extLst>
                <a:ext uri="{FF2B5EF4-FFF2-40B4-BE49-F238E27FC236}">
                  <a16:creationId xmlns:a16="http://schemas.microsoft.com/office/drawing/2014/main" id="{BB0A1670-8444-4F72-A95E-BADAA47D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" name="Group 288">
            <a:extLst>
              <a:ext uri="{FF2B5EF4-FFF2-40B4-BE49-F238E27FC236}">
                <a16:creationId xmlns:a16="http://schemas.microsoft.com/office/drawing/2014/main" id="{B23D31AF-959B-4B6F-A9AC-47C7509BBF93}"/>
              </a:ext>
            </a:extLst>
          </p:cNvPr>
          <p:cNvGrpSpPr/>
          <p:nvPr/>
        </p:nvGrpSpPr>
        <p:grpSpPr>
          <a:xfrm>
            <a:off x="9132238" y="4525593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105" name="Freeform 3394">
              <a:extLst>
                <a:ext uri="{FF2B5EF4-FFF2-40B4-BE49-F238E27FC236}">
                  <a16:creationId xmlns:a16="http://schemas.microsoft.com/office/drawing/2014/main" id="{86063D0E-D9EE-4F8C-B217-1C11D0CA2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395">
              <a:extLst>
                <a:ext uri="{FF2B5EF4-FFF2-40B4-BE49-F238E27FC236}">
                  <a16:creationId xmlns:a16="http://schemas.microsoft.com/office/drawing/2014/main" id="{50C772B2-5222-4B0C-9464-6B8F7C539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" name="Group 279">
            <a:extLst>
              <a:ext uri="{FF2B5EF4-FFF2-40B4-BE49-F238E27FC236}">
                <a16:creationId xmlns:a16="http://schemas.microsoft.com/office/drawing/2014/main" id="{F5B526D7-4A56-4ACB-A92C-8C5513AA293B}"/>
              </a:ext>
            </a:extLst>
          </p:cNvPr>
          <p:cNvGrpSpPr/>
          <p:nvPr/>
        </p:nvGrpSpPr>
        <p:grpSpPr>
          <a:xfrm>
            <a:off x="9132238" y="4521037"/>
            <a:ext cx="142875" cy="285750"/>
            <a:chOff x="7085013" y="5922963"/>
            <a:chExt cx="142875" cy="285750"/>
          </a:xfrm>
          <a:solidFill>
            <a:schemeClr val="accent1"/>
          </a:solidFill>
        </p:grpSpPr>
        <p:sp>
          <p:nvSpPr>
            <p:cNvPr id="108" name="Freeform 3394">
              <a:extLst>
                <a:ext uri="{FF2B5EF4-FFF2-40B4-BE49-F238E27FC236}">
                  <a16:creationId xmlns:a16="http://schemas.microsoft.com/office/drawing/2014/main" id="{6FA6ADDE-46B2-450C-B100-3710C2DB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395">
              <a:extLst>
                <a:ext uri="{FF2B5EF4-FFF2-40B4-BE49-F238E27FC236}">
                  <a16:creationId xmlns:a16="http://schemas.microsoft.com/office/drawing/2014/main" id="{27F273DD-4B9E-4038-94F3-56C6405D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" name="Group 282">
            <a:extLst>
              <a:ext uri="{FF2B5EF4-FFF2-40B4-BE49-F238E27FC236}">
                <a16:creationId xmlns:a16="http://schemas.microsoft.com/office/drawing/2014/main" id="{71A2B207-9A89-4AE6-8259-E9E04D204159}"/>
              </a:ext>
            </a:extLst>
          </p:cNvPr>
          <p:cNvGrpSpPr/>
          <p:nvPr/>
        </p:nvGrpSpPr>
        <p:grpSpPr>
          <a:xfrm>
            <a:off x="9385625" y="4521037"/>
            <a:ext cx="142875" cy="285750"/>
            <a:chOff x="7085013" y="5922963"/>
            <a:chExt cx="142875" cy="285750"/>
          </a:xfrm>
          <a:solidFill>
            <a:schemeClr val="accent1"/>
          </a:solidFill>
        </p:grpSpPr>
        <p:sp>
          <p:nvSpPr>
            <p:cNvPr id="111" name="Freeform 3394">
              <a:extLst>
                <a:ext uri="{FF2B5EF4-FFF2-40B4-BE49-F238E27FC236}">
                  <a16:creationId xmlns:a16="http://schemas.microsoft.com/office/drawing/2014/main" id="{02034C63-7BCD-4419-9642-8923DEDB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395">
              <a:extLst>
                <a:ext uri="{FF2B5EF4-FFF2-40B4-BE49-F238E27FC236}">
                  <a16:creationId xmlns:a16="http://schemas.microsoft.com/office/drawing/2014/main" id="{B7D8508F-6844-4936-836E-45271F08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285">
            <a:extLst>
              <a:ext uri="{FF2B5EF4-FFF2-40B4-BE49-F238E27FC236}">
                <a16:creationId xmlns:a16="http://schemas.microsoft.com/office/drawing/2014/main" id="{311CD589-2756-4F31-9492-AE19A73F00E6}"/>
              </a:ext>
            </a:extLst>
          </p:cNvPr>
          <p:cNvGrpSpPr/>
          <p:nvPr/>
        </p:nvGrpSpPr>
        <p:grpSpPr>
          <a:xfrm>
            <a:off x="9639012" y="4521037"/>
            <a:ext cx="142875" cy="285750"/>
            <a:chOff x="7085013" y="5922963"/>
            <a:chExt cx="142875" cy="285750"/>
          </a:xfrm>
          <a:solidFill>
            <a:schemeClr val="accent1"/>
          </a:solidFill>
        </p:grpSpPr>
        <p:sp>
          <p:nvSpPr>
            <p:cNvPr id="114" name="Freeform 3394">
              <a:extLst>
                <a:ext uri="{FF2B5EF4-FFF2-40B4-BE49-F238E27FC236}">
                  <a16:creationId xmlns:a16="http://schemas.microsoft.com/office/drawing/2014/main" id="{80C64E79-6155-4694-837A-A0FE016E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395">
              <a:extLst>
                <a:ext uri="{FF2B5EF4-FFF2-40B4-BE49-F238E27FC236}">
                  <a16:creationId xmlns:a16="http://schemas.microsoft.com/office/drawing/2014/main" id="{BB0A1670-8444-4F72-A95E-BADAA47D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23191" y="2362826"/>
            <a:ext cx="352935" cy="352935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954115" y="3252694"/>
            <a:ext cx="279576" cy="27957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955303" y="4528571"/>
            <a:ext cx="279576" cy="27957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0" name="直線單箭頭接點 119"/>
          <p:cNvCxnSpPr/>
          <p:nvPr/>
        </p:nvCxnSpPr>
        <p:spPr>
          <a:xfrm>
            <a:off x="2894904" y="5135600"/>
            <a:ext cx="3640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81">
            <a:extLst>
              <a:ext uri="{FF2B5EF4-FFF2-40B4-BE49-F238E27FC236}">
                <a16:creationId xmlns:a16="http://schemas.microsoft.com/office/drawing/2014/main" id="{E52DCB02-263C-4353-B7EF-CF671ECEBF08}"/>
              </a:ext>
            </a:extLst>
          </p:cNvPr>
          <p:cNvGrpSpPr/>
          <p:nvPr/>
        </p:nvGrpSpPr>
        <p:grpSpPr>
          <a:xfrm>
            <a:off x="3361816" y="4919708"/>
            <a:ext cx="215892" cy="431784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122" name="Freeform 3394">
              <a:extLst>
                <a:ext uri="{FF2B5EF4-FFF2-40B4-BE49-F238E27FC236}">
                  <a16:creationId xmlns:a16="http://schemas.microsoft.com/office/drawing/2014/main" id="{18257860-15A4-4FB7-9CB8-D501D71A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395">
              <a:extLst>
                <a:ext uri="{FF2B5EF4-FFF2-40B4-BE49-F238E27FC236}">
                  <a16:creationId xmlns:a16="http://schemas.microsoft.com/office/drawing/2014/main" id="{A743A18B-675E-4A8E-98A3-E23CAC54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文字方塊 123"/>
          <p:cNvSpPr txBox="1"/>
          <p:nvPr/>
        </p:nvSpPr>
        <p:spPr>
          <a:xfrm>
            <a:off x="3629072" y="489674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依總積分錄取，錄取名額內不比序</a:t>
            </a:r>
            <a:endParaRPr lang="zh-TW" altLang="en-US" sz="2800" dirty="0"/>
          </a:p>
        </p:txBody>
      </p:sp>
      <p:cxnSp>
        <p:nvCxnSpPr>
          <p:cNvPr id="125" name="直線單箭頭接點 124"/>
          <p:cNvCxnSpPr/>
          <p:nvPr/>
        </p:nvCxnSpPr>
        <p:spPr>
          <a:xfrm>
            <a:off x="2909650" y="5712933"/>
            <a:ext cx="3640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81">
            <a:extLst>
              <a:ext uri="{FF2B5EF4-FFF2-40B4-BE49-F238E27FC236}">
                <a16:creationId xmlns:a16="http://schemas.microsoft.com/office/drawing/2014/main" id="{E52DCB02-263C-4353-B7EF-CF671ECEBF08}"/>
              </a:ext>
            </a:extLst>
          </p:cNvPr>
          <p:cNvGrpSpPr/>
          <p:nvPr/>
        </p:nvGrpSpPr>
        <p:grpSpPr>
          <a:xfrm>
            <a:off x="3372628" y="5498875"/>
            <a:ext cx="214058" cy="428115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127" name="Freeform 3394">
              <a:extLst>
                <a:ext uri="{FF2B5EF4-FFF2-40B4-BE49-F238E27FC236}">
                  <a16:creationId xmlns:a16="http://schemas.microsoft.com/office/drawing/2014/main" id="{18257860-15A4-4FB7-9CB8-D501D71A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395">
              <a:extLst>
                <a:ext uri="{FF2B5EF4-FFF2-40B4-BE49-F238E27FC236}">
                  <a16:creationId xmlns:a16="http://schemas.microsoft.com/office/drawing/2014/main" id="{A743A18B-675E-4A8E-98A3-E23CAC54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9" name="文字方塊 128"/>
          <p:cNvSpPr txBox="1"/>
          <p:nvPr/>
        </p:nvSpPr>
        <p:spPr>
          <a:xfrm>
            <a:off x="3614903" y="5445132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最低錄取總積分相同，進行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超額比序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9"/>
            <a:ext cx="4069493" cy="166646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17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4474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4848583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五專免試</a:t>
            </a:r>
            <a:endParaRPr lang="zh-TW" altLang="en-US" b="1" dirty="0"/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28219" y="126467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五專優免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積分採計說明</a:t>
            </a:r>
            <a:r>
              <a:rPr lang="en-US" altLang="zh-TW" sz="4400" b="1" dirty="0" smtClean="0">
                <a:solidFill>
                  <a:prstClr val="black"/>
                </a:solidFill>
              </a:rPr>
              <a:t>(1)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034745" y="1314037"/>
            <a:ext cx="100128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ts val="3300"/>
              </a:lnSpc>
            </a:pPr>
            <a:r>
              <a:rPr lang="zh-TW" altLang="en-US" sz="3200" b="1" dirty="0" smtClean="0">
                <a:solidFill>
                  <a:srgbClr val="FF0000"/>
                </a:solidFill>
                <a:latin typeface="+mn-ea"/>
              </a:rPr>
              <a:t>總積分</a:t>
            </a:r>
            <a:r>
              <a:rPr lang="en-US" altLang="zh-TW" sz="3200" b="1" dirty="0" smtClean="0">
                <a:solidFill>
                  <a:srgbClr val="FF0000"/>
                </a:solidFill>
                <a:latin typeface="+mn-ea"/>
              </a:rPr>
              <a:t>(101)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fontAlgn="ctr">
              <a:lnSpc>
                <a:spcPts val="3300"/>
              </a:lnSpc>
            </a:pPr>
            <a:r>
              <a:rPr lang="en-US" altLang="zh-TW" sz="2400" b="1" dirty="0" smtClean="0">
                <a:solidFill>
                  <a:srgbClr val="0000FF"/>
                </a:solidFill>
                <a:latin typeface="+mn-ea"/>
              </a:rPr>
              <a:t>    </a:t>
            </a:r>
            <a:r>
              <a:rPr lang="zh-TW" altLang="zh-TW" sz="2000" b="1" dirty="0" smtClean="0">
                <a:solidFill>
                  <a:srgbClr val="0000FF"/>
                </a:solidFill>
                <a:latin typeface="+mn-ea"/>
              </a:rPr>
              <a:t>均衡學習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(21)+</a:t>
            </a:r>
            <a:r>
              <a:rPr lang="zh-TW" altLang="zh-TW" sz="2000" b="1" dirty="0" smtClean="0">
                <a:solidFill>
                  <a:srgbClr val="FF0000"/>
                </a:solidFill>
                <a:latin typeface="+mn-ea"/>
              </a:rPr>
              <a:t>技藝優良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(3)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+</a:t>
            </a:r>
            <a:r>
              <a:rPr lang="zh-TW" altLang="zh-TW" sz="2000" b="1" dirty="0" smtClean="0">
                <a:solidFill>
                  <a:srgbClr val="0000FF"/>
                </a:solidFill>
                <a:latin typeface="+mn-ea"/>
              </a:rPr>
              <a:t>志願序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(26)+</a:t>
            </a:r>
            <a:r>
              <a:rPr lang="zh-TW" altLang="zh-TW" sz="2000" b="1" dirty="0" smtClean="0">
                <a:solidFill>
                  <a:srgbClr val="FF0000"/>
                </a:solidFill>
                <a:latin typeface="+mn-ea"/>
              </a:rPr>
              <a:t>弱勢身分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(3)</a:t>
            </a:r>
            <a:r>
              <a:rPr lang="en-US" altLang="zh-TW" sz="2000" b="1" dirty="0" smtClean="0">
                <a:latin typeface="+mn-ea"/>
              </a:rPr>
              <a:t>+</a:t>
            </a:r>
            <a:r>
              <a:rPr lang="zh-TW" altLang="zh-TW" sz="2000" b="1" dirty="0" smtClean="0">
                <a:solidFill>
                  <a:srgbClr val="0000FF"/>
                </a:solidFill>
                <a:latin typeface="+mn-ea"/>
              </a:rPr>
              <a:t>教育會考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(33)+</a:t>
            </a:r>
            <a:r>
              <a:rPr lang="zh-TW" altLang="zh-TW" sz="2000" b="1" dirty="0" smtClean="0">
                <a:solidFill>
                  <a:srgbClr val="0000FF"/>
                </a:solidFill>
                <a:latin typeface="+mn-ea"/>
              </a:rPr>
              <a:t>多元學習表現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(15)</a:t>
            </a:r>
          </a:p>
          <a:p>
            <a:pPr fontAlgn="ctr">
              <a:lnSpc>
                <a:spcPts val="3300"/>
              </a:lnSpc>
            </a:pPr>
            <a:r>
              <a:rPr lang="zh-TW" altLang="en-US" sz="2000" dirty="0" smtClean="0"/>
              <a:t>      </a:t>
            </a:r>
            <a:r>
              <a:rPr lang="zh-TW" altLang="en-US" dirty="0" smtClean="0"/>
              <a:t>會考</a:t>
            </a:r>
            <a:r>
              <a:rPr lang="zh-TW" altLang="en-US" dirty="0"/>
              <a:t>科目違規每扣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/>
              <a:t>點，則扣積分</a:t>
            </a:r>
            <a:r>
              <a:rPr lang="en-US" altLang="zh-TW" dirty="0">
                <a:solidFill>
                  <a:srgbClr val="FF0000"/>
                </a:solidFill>
              </a:rPr>
              <a:t>0.15</a:t>
            </a:r>
            <a:r>
              <a:rPr lang="zh-TW" altLang="en-US" dirty="0"/>
              <a:t>分， 至積分</a:t>
            </a:r>
            <a:r>
              <a:rPr lang="en-US" altLang="zh-TW" dirty="0">
                <a:solidFill>
                  <a:srgbClr val="FF0000"/>
                </a:solidFill>
              </a:rPr>
              <a:t>0</a:t>
            </a:r>
            <a:r>
              <a:rPr lang="zh-TW" altLang="en-US" dirty="0"/>
              <a:t>分</a:t>
            </a:r>
            <a:r>
              <a:rPr lang="zh-TW" altLang="en-US" dirty="0" smtClean="0"/>
              <a:t>為止</a:t>
            </a:r>
            <a:endParaRPr lang="en-US" altLang="zh-TW" dirty="0" smtClean="0">
              <a:latin typeface="+mn-ea"/>
            </a:endParaRPr>
          </a:p>
          <a:p>
            <a:pPr fontAlgn="ctr">
              <a:lnSpc>
                <a:spcPts val="3300"/>
              </a:lnSpc>
            </a:pPr>
            <a:r>
              <a:rPr lang="zh-TW" altLang="en-US" sz="2400" b="1" dirty="0" smtClean="0">
                <a:latin typeface="+mn-ea"/>
              </a:rPr>
              <a:t>均衡學習</a:t>
            </a:r>
            <a:r>
              <a:rPr lang="en-US" altLang="zh-TW" sz="2400" b="1" dirty="0" smtClean="0">
                <a:latin typeface="+mn-ea"/>
              </a:rPr>
              <a:t>(21)</a:t>
            </a:r>
          </a:p>
          <a:p>
            <a:pPr fontAlgn="ctr">
              <a:lnSpc>
                <a:spcPts val="3300"/>
              </a:lnSpc>
            </a:pPr>
            <a:r>
              <a:rPr lang="zh-TW" altLang="en-US" sz="2400" dirty="0" smtClean="0">
                <a:latin typeface="+mn-ea"/>
              </a:rPr>
              <a:t>   </a:t>
            </a:r>
            <a:r>
              <a:rPr lang="zh-TW" altLang="en-US" sz="2000" dirty="0" smtClean="0">
                <a:latin typeface="+mn-ea"/>
              </a:rPr>
              <a:t> 三領域：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健體、藝文、綜合</a:t>
            </a:r>
            <a:endParaRPr lang="en-US" altLang="zh-TW" sz="2000" b="1" dirty="0" smtClean="0">
              <a:solidFill>
                <a:srgbClr val="0000FF"/>
              </a:solidFill>
              <a:latin typeface="+mn-ea"/>
            </a:endParaRPr>
          </a:p>
          <a:p>
            <a:pPr fontAlgn="ctr">
              <a:lnSpc>
                <a:spcPts val="3300"/>
              </a:lnSpc>
            </a:pPr>
            <a:r>
              <a:rPr lang="zh-TW" altLang="en-US" sz="2000" dirty="0" smtClean="0">
                <a:latin typeface="+mn-ea"/>
              </a:rPr>
              <a:t>     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7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分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/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領域 </a:t>
            </a:r>
            <a:r>
              <a:rPr lang="en-US" altLang="zh-TW" sz="2000" dirty="0" smtClean="0">
                <a:latin typeface="+mn-ea"/>
              </a:rPr>
              <a:t>(</a:t>
            </a:r>
            <a:r>
              <a:rPr lang="zh-TW" altLang="en-US" sz="2000" dirty="0" smtClean="0">
                <a:latin typeface="+mn-ea"/>
              </a:rPr>
              <a:t>五學期平均成績及格</a:t>
            </a:r>
            <a:r>
              <a:rPr lang="en-US" altLang="zh-TW" sz="2000" dirty="0" smtClean="0">
                <a:latin typeface="+mn-ea"/>
              </a:rPr>
              <a:t>)</a:t>
            </a:r>
          </a:p>
          <a:p>
            <a:pPr fontAlgn="ctr">
              <a:lnSpc>
                <a:spcPts val="3300"/>
              </a:lnSpc>
            </a:pPr>
            <a:r>
              <a:rPr lang="zh-TW" altLang="en-US" sz="2400" b="1" dirty="0" smtClean="0">
                <a:latin typeface="+mn-ea"/>
              </a:rPr>
              <a:t>技藝優良</a:t>
            </a:r>
            <a:r>
              <a:rPr lang="en-US" altLang="zh-TW" sz="2400" b="1" dirty="0" smtClean="0">
                <a:latin typeface="+mn-ea"/>
              </a:rPr>
              <a:t>(3)</a:t>
            </a:r>
          </a:p>
          <a:p>
            <a:pPr fontAlgn="ctr">
              <a:lnSpc>
                <a:spcPts val="3300"/>
              </a:lnSpc>
            </a:pPr>
            <a:r>
              <a:rPr lang="zh-TW" altLang="en-US" sz="2400" b="1" dirty="0">
                <a:latin typeface="+mn-ea"/>
              </a:rPr>
              <a:t> </a:t>
            </a:r>
            <a:r>
              <a:rPr lang="zh-TW" altLang="en-US" sz="2400" b="1" dirty="0" smtClean="0">
                <a:latin typeface="+mn-ea"/>
              </a:rPr>
              <a:t>   </a:t>
            </a:r>
            <a:r>
              <a:rPr lang="zh-TW" altLang="en-US" sz="2000" dirty="0" smtClean="0">
                <a:latin typeface="+mn-ea"/>
              </a:rPr>
              <a:t>採</a:t>
            </a:r>
            <a:r>
              <a:rPr lang="zh-TW" altLang="en-US" sz="2000" dirty="0">
                <a:latin typeface="+mn-ea"/>
              </a:rPr>
              <a:t>計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技藝教育課程</a:t>
            </a:r>
            <a:r>
              <a:rPr lang="zh-TW" altLang="en-US" sz="2000" b="1" dirty="0">
                <a:latin typeface="+mn-ea"/>
              </a:rPr>
              <a:t>平均總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成績</a:t>
            </a:r>
            <a:r>
              <a:rPr lang="zh-TW" altLang="en-US" sz="2000" dirty="0" smtClean="0">
                <a:latin typeface="+mn-ea"/>
              </a:rPr>
              <a:t>：</a:t>
            </a:r>
            <a:endParaRPr lang="en-US" altLang="zh-TW" sz="2000" dirty="0" smtClean="0">
              <a:latin typeface="+mn-ea"/>
            </a:endParaRPr>
          </a:p>
          <a:p>
            <a:pPr fontAlgn="ctr">
              <a:lnSpc>
                <a:spcPts val="3300"/>
              </a:lnSpc>
            </a:pPr>
            <a:r>
              <a:rPr lang="zh-TW" altLang="en-US" sz="2000" dirty="0" smtClean="0">
                <a:latin typeface="+mn-ea"/>
              </a:rPr>
              <a:t>     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90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分以上：</a:t>
            </a:r>
            <a:r>
              <a:rPr lang="en-US" altLang="zh-TW" sz="2000" b="1" dirty="0">
                <a:solidFill>
                  <a:srgbClr val="0000FF"/>
                </a:solidFill>
                <a:latin typeface="+mn-ea"/>
              </a:rPr>
              <a:t>3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分</a:t>
            </a:r>
            <a:r>
              <a:rPr lang="zh-TW" altLang="en-US" sz="2000" dirty="0">
                <a:latin typeface="+mn-ea"/>
              </a:rPr>
              <a:t>、</a:t>
            </a:r>
            <a:r>
              <a:rPr lang="en-US" altLang="zh-TW" sz="2000" dirty="0">
                <a:latin typeface="+mn-ea"/>
              </a:rPr>
              <a:t>80</a:t>
            </a:r>
            <a:r>
              <a:rPr lang="zh-TW" altLang="en-US" sz="2000" dirty="0" smtClean="0">
                <a:latin typeface="+mn-ea"/>
              </a:rPr>
              <a:t>分</a:t>
            </a:r>
            <a:r>
              <a:rPr lang="en-US" altLang="zh-TW" sz="2000" dirty="0">
                <a:latin typeface="+mn-ea"/>
              </a:rPr>
              <a:t>-</a:t>
            </a:r>
            <a:r>
              <a:rPr lang="en-US" altLang="zh-TW" sz="2000" dirty="0" smtClean="0">
                <a:latin typeface="+mn-ea"/>
              </a:rPr>
              <a:t>90</a:t>
            </a:r>
            <a:r>
              <a:rPr lang="zh-TW" altLang="en-US" sz="2000" dirty="0">
                <a:latin typeface="+mn-ea"/>
              </a:rPr>
              <a:t>分：</a:t>
            </a:r>
            <a:r>
              <a:rPr lang="en-US" altLang="zh-TW" sz="2000" dirty="0">
                <a:latin typeface="+mn-ea"/>
              </a:rPr>
              <a:t>2.5</a:t>
            </a:r>
            <a:r>
              <a:rPr lang="zh-TW" altLang="en-US" sz="2000" dirty="0">
                <a:latin typeface="+mn-ea"/>
              </a:rPr>
              <a:t>分、</a:t>
            </a:r>
            <a:r>
              <a:rPr lang="en-US" altLang="zh-TW" sz="2000" dirty="0">
                <a:latin typeface="+mn-ea"/>
              </a:rPr>
              <a:t>70</a:t>
            </a:r>
            <a:r>
              <a:rPr lang="zh-TW" altLang="en-US" sz="2000" dirty="0" smtClean="0">
                <a:latin typeface="+mn-ea"/>
              </a:rPr>
              <a:t>分</a:t>
            </a:r>
            <a:r>
              <a:rPr lang="en-US" altLang="zh-TW" sz="2000" dirty="0">
                <a:latin typeface="+mn-ea"/>
              </a:rPr>
              <a:t>-</a:t>
            </a:r>
            <a:r>
              <a:rPr lang="en-US" altLang="zh-TW" sz="2000" dirty="0" smtClean="0">
                <a:latin typeface="+mn-ea"/>
              </a:rPr>
              <a:t>80</a:t>
            </a:r>
            <a:r>
              <a:rPr lang="zh-TW" altLang="en-US" sz="2000" dirty="0">
                <a:latin typeface="+mn-ea"/>
              </a:rPr>
              <a:t>分：</a:t>
            </a:r>
            <a:r>
              <a:rPr lang="en-US" altLang="zh-TW" sz="2000" dirty="0">
                <a:latin typeface="+mn-ea"/>
              </a:rPr>
              <a:t>1.5</a:t>
            </a:r>
            <a:r>
              <a:rPr lang="zh-TW" altLang="en-US" sz="2000" dirty="0">
                <a:latin typeface="+mn-ea"/>
              </a:rPr>
              <a:t>分、</a:t>
            </a:r>
            <a:r>
              <a:rPr lang="en-US" altLang="zh-TW" sz="2000" dirty="0" smtClean="0">
                <a:latin typeface="+mn-ea"/>
              </a:rPr>
              <a:t>60</a:t>
            </a:r>
            <a:r>
              <a:rPr lang="zh-TW" altLang="en-US" sz="2000" dirty="0" smtClean="0">
                <a:latin typeface="+mn-ea"/>
              </a:rPr>
              <a:t>分</a:t>
            </a:r>
            <a:r>
              <a:rPr lang="en-US" altLang="zh-TW" sz="2000" dirty="0" smtClean="0">
                <a:latin typeface="+mn-ea"/>
              </a:rPr>
              <a:t>-70</a:t>
            </a:r>
            <a:r>
              <a:rPr lang="zh-TW" altLang="en-US" sz="2000" dirty="0">
                <a:latin typeface="+mn-ea"/>
              </a:rPr>
              <a:t>分：</a:t>
            </a:r>
            <a:r>
              <a:rPr lang="en-US" altLang="zh-TW" sz="2000" dirty="0">
                <a:latin typeface="+mn-ea"/>
              </a:rPr>
              <a:t>1.0</a:t>
            </a:r>
            <a:r>
              <a:rPr lang="zh-TW" altLang="en-US" sz="2000" dirty="0" smtClean="0">
                <a:latin typeface="+mn-ea"/>
              </a:rPr>
              <a:t>分</a:t>
            </a:r>
            <a:endParaRPr lang="en-US" altLang="zh-TW" sz="2000" dirty="0" smtClean="0">
              <a:latin typeface="+mn-ea"/>
            </a:endParaRPr>
          </a:p>
          <a:p>
            <a:pPr fontAlgn="ctr">
              <a:lnSpc>
                <a:spcPts val="3300"/>
              </a:lnSpc>
            </a:pPr>
            <a:r>
              <a:rPr lang="zh-TW" altLang="en-US" sz="2400" b="1" dirty="0" smtClean="0">
                <a:latin typeface="+mn-ea"/>
              </a:rPr>
              <a:t>志願序</a:t>
            </a:r>
            <a:r>
              <a:rPr lang="en-US" altLang="zh-TW" sz="2400" b="1" dirty="0" smtClean="0">
                <a:latin typeface="+mn-ea"/>
              </a:rPr>
              <a:t>(26)</a:t>
            </a:r>
          </a:p>
          <a:p>
            <a:pPr fontAlgn="ctr">
              <a:lnSpc>
                <a:spcPts val="3300"/>
              </a:lnSpc>
            </a:pPr>
            <a:r>
              <a:rPr lang="zh-TW" altLang="en-US" sz="2400" dirty="0" smtClean="0">
                <a:latin typeface="+mn-ea"/>
              </a:rPr>
              <a:t>    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1-5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志願：</a:t>
            </a:r>
            <a:r>
              <a:rPr lang="en-US" altLang="zh-TW" sz="2000" b="1" dirty="0">
                <a:solidFill>
                  <a:srgbClr val="0000FF"/>
                </a:solidFill>
                <a:latin typeface="+mn-ea"/>
              </a:rPr>
              <a:t>26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分</a:t>
            </a:r>
            <a:r>
              <a:rPr lang="zh-TW" altLang="en-US" sz="2000" dirty="0" smtClean="0">
                <a:latin typeface="+mn-ea"/>
              </a:rPr>
              <a:t>、</a:t>
            </a:r>
            <a:r>
              <a:rPr lang="en-US" altLang="zh-TW" sz="2000" dirty="0" smtClean="0">
                <a:latin typeface="+mn-ea"/>
              </a:rPr>
              <a:t>6-10</a:t>
            </a:r>
            <a:r>
              <a:rPr lang="zh-TW" altLang="en-US" sz="2000" dirty="0">
                <a:latin typeface="+mn-ea"/>
              </a:rPr>
              <a:t>志願</a:t>
            </a:r>
            <a:r>
              <a:rPr lang="zh-TW" altLang="en-US" sz="2000" dirty="0" smtClean="0">
                <a:latin typeface="+mn-ea"/>
              </a:rPr>
              <a:t>：</a:t>
            </a:r>
            <a:r>
              <a:rPr lang="en-US" altLang="zh-TW" sz="2000" dirty="0">
                <a:latin typeface="+mn-ea"/>
              </a:rPr>
              <a:t>25</a:t>
            </a:r>
            <a:r>
              <a:rPr lang="zh-TW" altLang="en-US" sz="2000" dirty="0">
                <a:latin typeface="+mn-ea"/>
              </a:rPr>
              <a:t>分</a:t>
            </a:r>
            <a:r>
              <a:rPr lang="zh-TW" altLang="en-US" sz="2000" dirty="0" smtClean="0">
                <a:latin typeface="+mn-ea"/>
              </a:rPr>
              <a:t>、</a:t>
            </a:r>
            <a:r>
              <a:rPr lang="en-US" altLang="zh-TW" sz="2000" dirty="0" smtClean="0">
                <a:latin typeface="+mn-ea"/>
              </a:rPr>
              <a:t>11-15</a:t>
            </a:r>
            <a:r>
              <a:rPr lang="zh-TW" altLang="en-US" sz="2000" dirty="0">
                <a:latin typeface="+mn-ea"/>
              </a:rPr>
              <a:t>志願</a:t>
            </a:r>
            <a:r>
              <a:rPr lang="zh-TW" altLang="en-US" sz="2000" dirty="0" smtClean="0">
                <a:latin typeface="+mn-ea"/>
              </a:rPr>
              <a:t>：</a:t>
            </a:r>
            <a:r>
              <a:rPr lang="en-US" altLang="zh-TW" sz="2000" dirty="0">
                <a:latin typeface="+mn-ea"/>
              </a:rPr>
              <a:t>24</a:t>
            </a:r>
            <a:r>
              <a:rPr lang="zh-TW" altLang="en-US" sz="2000" dirty="0" smtClean="0">
                <a:latin typeface="+mn-ea"/>
              </a:rPr>
              <a:t>分</a:t>
            </a:r>
            <a:endParaRPr lang="en-US" altLang="zh-TW" sz="2000" dirty="0">
              <a:latin typeface="+mn-ea"/>
            </a:endParaRPr>
          </a:p>
          <a:p>
            <a:pPr fontAlgn="ctr">
              <a:lnSpc>
                <a:spcPts val="3300"/>
              </a:lnSpc>
            </a:pPr>
            <a:r>
              <a:rPr lang="zh-TW" altLang="en-US" sz="2000" dirty="0" smtClean="0">
                <a:latin typeface="+mn-ea"/>
              </a:rPr>
              <a:t>    </a:t>
            </a:r>
            <a:r>
              <a:rPr lang="en-US" altLang="zh-TW" sz="2000" dirty="0" smtClean="0">
                <a:latin typeface="+mn-ea"/>
              </a:rPr>
              <a:t>16-20</a:t>
            </a:r>
            <a:r>
              <a:rPr lang="zh-TW" altLang="en-US" sz="2000" dirty="0">
                <a:latin typeface="+mn-ea"/>
              </a:rPr>
              <a:t>志願</a:t>
            </a:r>
            <a:r>
              <a:rPr lang="zh-TW" altLang="en-US" sz="2000" dirty="0" smtClean="0">
                <a:latin typeface="+mn-ea"/>
              </a:rPr>
              <a:t>：</a:t>
            </a:r>
            <a:r>
              <a:rPr lang="en-US" altLang="zh-TW" sz="2000" dirty="0">
                <a:latin typeface="+mn-ea"/>
              </a:rPr>
              <a:t>23</a:t>
            </a:r>
            <a:r>
              <a:rPr lang="zh-TW" altLang="en-US" sz="2000" dirty="0">
                <a:latin typeface="+mn-ea"/>
              </a:rPr>
              <a:t>分</a:t>
            </a:r>
            <a:r>
              <a:rPr lang="zh-TW" altLang="en-US" sz="2000" dirty="0" smtClean="0">
                <a:latin typeface="+mn-ea"/>
              </a:rPr>
              <a:t>、</a:t>
            </a:r>
            <a:r>
              <a:rPr lang="en-US" altLang="zh-TW" sz="2000" dirty="0" smtClean="0">
                <a:latin typeface="+mn-ea"/>
              </a:rPr>
              <a:t>21-25</a:t>
            </a:r>
            <a:r>
              <a:rPr lang="zh-TW" altLang="en-US" sz="2000" dirty="0">
                <a:latin typeface="+mn-ea"/>
              </a:rPr>
              <a:t>志願</a:t>
            </a:r>
            <a:r>
              <a:rPr lang="zh-TW" altLang="en-US" sz="2000" dirty="0" smtClean="0">
                <a:latin typeface="+mn-ea"/>
              </a:rPr>
              <a:t>：</a:t>
            </a:r>
            <a:r>
              <a:rPr lang="en-US" altLang="zh-TW" sz="2000" dirty="0">
                <a:latin typeface="+mn-ea"/>
              </a:rPr>
              <a:t>22</a:t>
            </a:r>
            <a:r>
              <a:rPr lang="zh-TW" altLang="en-US" sz="2000" dirty="0">
                <a:latin typeface="+mn-ea"/>
              </a:rPr>
              <a:t>分</a:t>
            </a:r>
            <a:r>
              <a:rPr lang="zh-TW" altLang="en-US" sz="2000" dirty="0" smtClean="0">
                <a:latin typeface="+mn-ea"/>
              </a:rPr>
              <a:t>、</a:t>
            </a:r>
            <a:r>
              <a:rPr lang="en-US" altLang="zh-TW" sz="2800" b="1" dirty="0" smtClean="0">
                <a:solidFill>
                  <a:schemeClr val="accent1"/>
                </a:solidFill>
                <a:latin typeface="+mn-ea"/>
              </a:rPr>
              <a:t>26-30</a:t>
            </a:r>
            <a:r>
              <a:rPr lang="zh-TW" altLang="en-US" sz="2800" b="1" dirty="0">
                <a:solidFill>
                  <a:schemeClr val="accent1"/>
                </a:solidFill>
                <a:latin typeface="+mn-ea"/>
              </a:rPr>
              <a:t>志願</a:t>
            </a:r>
            <a:r>
              <a:rPr lang="zh-TW" altLang="en-US" sz="2000" dirty="0" smtClean="0">
                <a:latin typeface="+mn-ea"/>
              </a:rPr>
              <a:t>：</a:t>
            </a:r>
            <a:r>
              <a:rPr lang="en-US" altLang="zh-TW" sz="2000" dirty="0">
                <a:latin typeface="+mn-ea"/>
              </a:rPr>
              <a:t>21</a:t>
            </a:r>
            <a:r>
              <a:rPr lang="zh-TW" altLang="en-US" sz="2000" dirty="0" smtClean="0">
                <a:latin typeface="+mn-ea"/>
              </a:rPr>
              <a:t>分</a:t>
            </a:r>
            <a:endParaRPr lang="en-US" altLang="zh-TW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09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9"/>
            <a:ext cx="4069493" cy="166646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18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4474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4848583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五專免試</a:t>
            </a:r>
            <a:endParaRPr lang="zh-TW" altLang="en-US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74925" y="1112420"/>
            <a:ext cx="10184121" cy="545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ts val="3300"/>
              </a:lnSpc>
              <a:spcBef>
                <a:spcPts val="100"/>
              </a:spcBef>
              <a:spcAft>
                <a:spcPts val="100"/>
              </a:spcAft>
            </a:pPr>
            <a:r>
              <a:rPr lang="zh-TW" altLang="en-US" sz="2400" b="1" dirty="0" smtClean="0">
                <a:latin typeface="+mn-ea"/>
              </a:rPr>
              <a:t>弱勢身分</a:t>
            </a:r>
            <a:r>
              <a:rPr lang="en-US" altLang="zh-TW" sz="2400" b="1" dirty="0" smtClean="0">
                <a:latin typeface="+mn-ea"/>
              </a:rPr>
              <a:t>(3)</a:t>
            </a:r>
          </a:p>
          <a:p>
            <a:pPr fontAlgn="ctr">
              <a:lnSpc>
                <a:spcPts val="3300"/>
              </a:lnSpc>
              <a:spcBef>
                <a:spcPts val="100"/>
              </a:spcBef>
              <a:spcAft>
                <a:spcPts val="100"/>
              </a:spcAft>
            </a:pPr>
            <a:r>
              <a:rPr lang="zh-TW" altLang="en-US" sz="2400" dirty="0" smtClean="0">
                <a:latin typeface="+mn-ea"/>
              </a:rPr>
              <a:t>  </a:t>
            </a:r>
            <a:r>
              <a:rPr lang="zh-TW" altLang="en-US" sz="2000" dirty="0" smtClean="0">
                <a:latin typeface="+mn-ea"/>
              </a:rPr>
              <a:t>  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低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收入戶：</a:t>
            </a:r>
            <a:r>
              <a:rPr lang="en-US" altLang="zh-TW" sz="2000" b="1" dirty="0">
                <a:solidFill>
                  <a:srgbClr val="0000FF"/>
                </a:solidFill>
                <a:latin typeface="+mn-ea"/>
              </a:rPr>
              <a:t>3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分</a:t>
            </a:r>
            <a:r>
              <a:rPr lang="zh-TW" altLang="en-US" sz="2000" dirty="0">
                <a:latin typeface="+mn-ea"/>
              </a:rPr>
              <a:t>；中低收入戶、支領失業給付、特殊境遇家庭：</a:t>
            </a:r>
            <a:r>
              <a:rPr lang="en-US" altLang="zh-TW" sz="2000" dirty="0">
                <a:latin typeface="+mn-ea"/>
              </a:rPr>
              <a:t>1.5</a:t>
            </a:r>
            <a:r>
              <a:rPr lang="zh-TW" altLang="en-US" sz="2000" dirty="0">
                <a:latin typeface="+mn-ea"/>
              </a:rPr>
              <a:t>分</a:t>
            </a:r>
            <a:r>
              <a:rPr lang="en-US" altLang="zh-TW" sz="2000" dirty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符合一項即可</a:t>
            </a:r>
            <a:r>
              <a:rPr lang="en-US" altLang="zh-TW" sz="2000" dirty="0" smtClean="0">
                <a:latin typeface="+mn-ea"/>
              </a:rPr>
              <a:t>)</a:t>
            </a:r>
          </a:p>
          <a:p>
            <a:pPr fontAlgn="ctr">
              <a:lnSpc>
                <a:spcPts val="3300"/>
              </a:lnSpc>
              <a:spcBef>
                <a:spcPts val="100"/>
              </a:spcBef>
              <a:spcAft>
                <a:spcPts val="100"/>
              </a:spcAft>
            </a:pPr>
            <a:r>
              <a:rPr lang="zh-TW" altLang="en-US" sz="2400" b="1" dirty="0" smtClean="0">
                <a:latin typeface="+mn-ea"/>
              </a:rPr>
              <a:t>教育會考</a:t>
            </a:r>
            <a:r>
              <a:rPr lang="en-US" altLang="zh-TW" sz="2400" b="1" dirty="0" smtClean="0">
                <a:latin typeface="+mn-ea"/>
              </a:rPr>
              <a:t>(33)</a:t>
            </a:r>
          </a:p>
          <a:p>
            <a:pPr marL="76200" indent="-76200">
              <a:lnSpc>
                <a:spcPts val="3300"/>
              </a:lnSpc>
              <a:spcBef>
                <a:spcPts val="100"/>
              </a:spcBef>
              <a:spcAft>
                <a:spcPts val="100"/>
              </a:spcAft>
            </a:pPr>
            <a:r>
              <a:rPr lang="zh-TW" altLang="en-US" sz="2000" kern="100" dirty="0" smtClean="0">
                <a:latin typeface="+mj-ea"/>
              </a:rPr>
              <a:t>    五科</a:t>
            </a:r>
            <a:r>
              <a:rPr lang="en-US" altLang="zh-TW" sz="2000" kern="100" dirty="0" smtClean="0">
                <a:latin typeface="+mj-ea"/>
              </a:rPr>
              <a:t>(32)</a:t>
            </a:r>
            <a:r>
              <a:rPr lang="zh-TW" altLang="en-US" sz="2000" dirty="0" smtClean="0">
                <a:latin typeface="+mn-ea"/>
              </a:rPr>
              <a:t>：</a:t>
            </a:r>
            <a:r>
              <a:rPr lang="en-US" altLang="zh-TW" sz="2000" b="1" kern="100" dirty="0" smtClean="0">
                <a:solidFill>
                  <a:srgbClr val="0000FF"/>
                </a:solidFill>
                <a:latin typeface="+mj-ea"/>
              </a:rPr>
              <a:t>A++</a:t>
            </a:r>
            <a:r>
              <a:rPr lang="zh-TW" altLang="en-US" sz="2000" b="1" kern="100" dirty="0" smtClean="0">
                <a:solidFill>
                  <a:srgbClr val="0000FF"/>
                </a:solidFill>
                <a:latin typeface="+mj-ea"/>
              </a:rPr>
              <a:t> 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: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TW" sz="2000" b="1" kern="100" dirty="0" smtClean="0">
                <a:solidFill>
                  <a:srgbClr val="0000FF"/>
                </a:solidFill>
                <a:latin typeface="+mj-ea"/>
              </a:rPr>
              <a:t>6.4</a:t>
            </a:r>
            <a:r>
              <a:rPr lang="zh-TW" altLang="en-US" sz="2000" b="1" kern="100" dirty="0" smtClean="0">
                <a:solidFill>
                  <a:srgbClr val="0000FF"/>
                </a:solidFill>
                <a:latin typeface="+mj-ea"/>
              </a:rPr>
              <a:t>分</a:t>
            </a:r>
            <a:r>
              <a:rPr lang="zh-TW" altLang="en-US" sz="2000" dirty="0" smtClean="0">
                <a:latin typeface="+mn-ea"/>
              </a:rPr>
              <a:t>、</a:t>
            </a:r>
            <a:r>
              <a:rPr lang="en-US" altLang="zh-TW" sz="2000" kern="100" dirty="0" smtClean="0">
                <a:latin typeface="+mj-ea"/>
              </a:rPr>
              <a:t>A+</a:t>
            </a:r>
            <a:r>
              <a:rPr lang="zh-TW" altLang="en-US" sz="2000" kern="100" dirty="0" smtClean="0">
                <a:latin typeface="+mj-ea"/>
              </a:rPr>
              <a:t> </a:t>
            </a:r>
            <a:r>
              <a:rPr lang="en-US" altLang="zh-TW" sz="2000" dirty="0" smtClean="0">
                <a:latin typeface="+mn-ea"/>
              </a:rPr>
              <a:t>:</a:t>
            </a:r>
            <a:r>
              <a:rPr lang="zh-TW" altLang="en-US" sz="2000" dirty="0" smtClean="0">
                <a:latin typeface="+mn-ea"/>
              </a:rPr>
              <a:t> </a:t>
            </a:r>
            <a:r>
              <a:rPr lang="en-US" altLang="zh-TW" sz="2000" kern="100" dirty="0" smtClean="0">
                <a:latin typeface="+mj-ea"/>
              </a:rPr>
              <a:t>6</a:t>
            </a:r>
            <a:r>
              <a:rPr lang="zh-TW" altLang="en-US" sz="2000" kern="100" dirty="0" smtClean="0">
                <a:latin typeface="+mj-ea"/>
              </a:rPr>
              <a:t>分</a:t>
            </a:r>
            <a:r>
              <a:rPr lang="zh-TW" altLang="en-US" sz="2000" dirty="0" smtClean="0">
                <a:latin typeface="+mn-ea"/>
              </a:rPr>
              <a:t>、</a:t>
            </a:r>
            <a:r>
              <a:rPr lang="en-US" altLang="zh-TW" sz="2000" kern="100" dirty="0" smtClean="0">
                <a:latin typeface="+mj-ea"/>
              </a:rPr>
              <a:t>A</a:t>
            </a:r>
            <a:r>
              <a:rPr lang="zh-TW" altLang="en-US" sz="2000" kern="100" dirty="0" smtClean="0">
                <a:latin typeface="+mj-ea"/>
              </a:rPr>
              <a:t> </a:t>
            </a:r>
            <a:r>
              <a:rPr lang="en-US" altLang="zh-TW" sz="2000" dirty="0" smtClean="0">
                <a:latin typeface="+mn-ea"/>
              </a:rPr>
              <a:t>:</a:t>
            </a:r>
            <a:r>
              <a:rPr lang="zh-TW" altLang="en-US" sz="2000" dirty="0" smtClean="0">
                <a:latin typeface="+mn-ea"/>
              </a:rPr>
              <a:t> </a:t>
            </a:r>
            <a:r>
              <a:rPr lang="en-US" altLang="zh-TW" sz="2000" kern="100" dirty="0" smtClean="0">
                <a:latin typeface="+mj-ea"/>
              </a:rPr>
              <a:t>5</a:t>
            </a:r>
            <a:r>
              <a:rPr lang="zh-TW" altLang="en-US" sz="2000" kern="100" dirty="0" smtClean="0">
                <a:latin typeface="+mj-ea"/>
              </a:rPr>
              <a:t>分</a:t>
            </a:r>
            <a:r>
              <a:rPr lang="zh-TW" altLang="en-US" sz="2000" dirty="0" smtClean="0">
                <a:latin typeface="+mn-ea"/>
              </a:rPr>
              <a:t>、</a:t>
            </a:r>
            <a:r>
              <a:rPr lang="en-US" altLang="zh-TW" sz="2000" kern="100" dirty="0" smtClean="0">
                <a:latin typeface="+mj-ea"/>
              </a:rPr>
              <a:t>B++</a:t>
            </a:r>
            <a:r>
              <a:rPr lang="zh-TW" altLang="en-US" sz="2000" kern="100" dirty="0" smtClean="0">
                <a:latin typeface="+mj-ea"/>
              </a:rPr>
              <a:t> </a:t>
            </a:r>
            <a:r>
              <a:rPr lang="en-US" altLang="zh-TW" sz="2000" dirty="0" smtClean="0">
                <a:latin typeface="+mn-ea"/>
              </a:rPr>
              <a:t>:</a:t>
            </a:r>
            <a:r>
              <a:rPr lang="zh-TW" altLang="en-US" sz="2000" dirty="0" smtClean="0">
                <a:latin typeface="+mn-ea"/>
              </a:rPr>
              <a:t> </a:t>
            </a:r>
            <a:r>
              <a:rPr lang="en-US" altLang="zh-TW" sz="2000" kern="100" dirty="0" smtClean="0">
                <a:latin typeface="+mj-ea"/>
              </a:rPr>
              <a:t>4</a:t>
            </a:r>
            <a:r>
              <a:rPr lang="zh-TW" altLang="en-US" sz="2000" kern="100" dirty="0" smtClean="0">
                <a:latin typeface="+mj-ea"/>
              </a:rPr>
              <a:t>分</a:t>
            </a:r>
            <a:r>
              <a:rPr lang="zh-TW" altLang="en-US" sz="2000" dirty="0" smtClean="0">
                <a:latin typeface="+mn-ea"/>
              </a:rPr>
              <a:t>、</a:t>
            </a:r>
            <a:r>
              <a:rPr lang="en-US" altLang="zh-TW" sz="2000" kern="100" dirty="0" smtClean="0">
                <a:latin typeface="+mj-ea"/>
              </a:rPr>
              <a:t>B+</a:t>
            </a:r>
            <a:r>
              <a:rPr lang="zh-TW" altLang="en-US" sz="2000" kern="100" dirty="0" smtClean="0">
                <a:latin typeface="+mj-ea"/>
              </a:rPr>
              <a:t> </a:t>
            </a:r>
            <a:r>
              <a:rPr lang="en-US" altLang="zh-TW" sz="2000" dirty="0" smtClean="0">
                <a:latin typeface="+mn-ea"/>
              </a:rPr>
              <a:t>:</a:t>
            </a:r>
            <a:r>
              <a:rPr lang="zh-TW" altLang="en-US" sz="2000" dirty="0" smtClean="0">
                <a:latin typeface="+mn-ea"/>
              </a:rPr>
              <a:t> </a:t>
            </a:r>
            <a:r>
              <a:rPr lang="en-US" altLang="zh-TW" sz="2000" kern="100" dirty="0" smtClean="0">
                <a:latin typeface="+mj-ea"/>
              </a:rPr>
              <a:t>3</a:t>
            </a:r>
            <a:r>
              <a:rPr lang="zh-TW" altLang="en-US" sz="2000" kern="100" dirty="0" smtClean="0">
                <a:latin typeface="+mj-ea"/>
              </a:rPr>
              <a:t>分</a:t>
            </a:r>
            <a:r>
              <a:rPr lang="zh-TW" altLang="en-US" sz="2000" dirty="0" smtClean="0">
                <a:latin typeface="+mn-ea"/>
              </a:rPr>
              <a:t>、</a:t>
            </a:r>
            <a:r>
              <a:rPr lang="en-US" altLang="zh-TW" sz="2000" kern="100" dirty="0" smtClean="0">
                <a:latin typeface="+mj-ea"/>
              </a:rPr>
              <a:t>B</a:t>
            </a:r>
            <a:r>
              <a:rPr lang="zh-TW" altLang="en-US" sz="2000" kern="100" dirty="0" smtClean="0">
                <a:latin typeface="+mj-ea"/>
              </a:rPr>
              <a:t> </a:t>
            </a:r>
            <a:r>
              <a:rPr lang="en-US" altLang="zh-TW" sz="2000" dirty="0" smtClean="0">
                <a:latin typeface="+mn-ea"/>
              </a:rPr>
              <a:t>:</a:t>
            </a:r>
            <a:r>
              <a:rPr lang="zh-TW" altLang="en-US" sz="2000" dirty="0" smtClean="0">
                <a:latin typeface="+mn-ea"/>
              </a:rPr>
              <a:t> </a:t>
            </a:r>
            <a:r>
              <a:rPr lang="en-US" altLang="zh-TW" sz="2000" kern="100" dirty="0" smtClean="0">
                <a:latin typeface="+mj-ea"/>
              </a:rPr>
              <a:t>2</a:t>
            </a:r>
            <a:r>
              <a:rPr lang="zh-TW" altLang="en-US" sz="2000" kern="100" dirty="0" smtClean="0">
                <a:latin typeface="+mj-ea"/>
              </a:rPr>
              <a:t>分</a:t>
            </a:r>
            <a:r>
              <a:rPr lang="zh-TW" altLang="en-US" sz="2000" dirty="0" smtClean="0">
                <a:latin typeface="+mn-ea"/>
              </a:rPr>
              <a:t>、</a:t>
            </a:r>
            <a:r>
              <a:rPr lang="en-US" altLang="zh-TW" sz="2000" kern="100" dirty="0" smtClean="0">
                <a:latin typeface="+mj-ea"/>
              </a:rPr>
              <a:t>C</a:t>
            </a:r>
            <a:r>
              <a:rPr lang="zh-TW" altLang="en-US" sz="2000" kern="100" dirty="0" smtClean="0">
                <a:latin typeface="+mj-ea"/>
              </a:rPr>
              <a:t> </a:t>
            </a:r>
            <a:r>
              <a:rPr lang="en-US" altLang="zh-TW" sz="2000" dirty="0" smtClean="0">
                <a:latin typeface="+mn-ea"/>
              </a:rPr>
              <a:t>:</a:t>
            </a:r>
            <a:r>
              <a:rPr lang="zh-TW" altLang="en-US" sz="2000" dirty="0" smtClean="0">
                <a:latin typeface="+mn-ea"/>
              </a:rPr>
              <a:t> </a:t>
            </a:r>
            <a:r>
              <a:rPr lang="en-US" altLang="zh-TW" sz="2000" kern="100" dirty="0" smtClean="0">
                <a:latin typeface="+mj-ea"/>
              </a:rPr>
              <a:t>1</a:t>
            </a:r>
            <a:r>
              <a:rPr lang="zh-TW" altLang="en-US" sz="2000" kern="100" dirty="0" smtClean="0">
                <a:latin typeface="+mj-ea"/>
              </a:rPr>
              <a:t>分</a:t>
            </a:r>
            <a:endParaRPr lang="en-US" altLang="zh-TW" sz="2000" kern="100" dirty="0" smtClean="0">
              <a:latin typeface="+mj-ea"/>
            </a:endParaRPr>
          </a:p>
          <a:p>
            <a:pPr>
              <a:lnSpc>
                <a:spcPts val="3300"/>
              </a:lnSpc>
              <a:spcBef>
                <a:spcPts val="100"/>
              </a:spcBef>
              <a:spcAft>
                <a:spcPts val="100"/>
              </a:spcAft>
            </a:pPr>
            <a:r>
              <a:rPr lang="zh-TW" altLang="en-US" sz="2000" dirty="0" smtClean="0">
                <a:latin typeface="+mn-ea"/>
              </a:rPr>
              <a:t>    </a:t>
            </a:r>
            <a:r>
              <a:rPr lang="zh-TW" altLang="zh-TW" sz="2000" dirty="0" smtClean="0">
                <a:latin typeface="+mn-ea"/>
              </a:rPr>
              <a:t>寫作</a:t>
            </a:r>
            <a:r>
              <a:rPr lang="en-US" altLang="zh-TW" sz="2000" dirty="0" smtClean="0">
                <a:latin typeface="+mn-ea"/>
              </a:rPr>
              <a:t>(1)</a:t>
            </a:r>
            <a:r>
              <a:rPr lang="zh-TW" altLang="en-US" sz="2000" dirty="0" smtClean="0">
                <a:latin typeface="+mn-ea"/>
              </a:rPr>
              <a:t>：</a:t>
            </a:r>
            <a:r>
              <a:rPr lang="en-US" altLang="zh-TW" sz="2000" dirty="0">
                <a:latin typeface="+mn-ea"/>
              </a:rPr>
              <a:t>6</a:t>
            </a:r>
            <a:r>
              <a:rPr lang="zh-TW" altLang="en-US" sz="2000" dirty="0" smtClean="0">
                <a:latin typeface="+mn-ea"/>
              </a:rPr>
              <a:t>級：</a:t>
            </a:r>
            <a:r>
              <a:rPr lang="en-US" altLang="zh-TW" sz="2000" dirty="0" smtClean="0">
                <a:latin typeface="+mn-ea"/>
              </a:rPr>
              <a:t>1</a:t>
            </a:r>
            <a:r>
              <a:rPr lang="zh-TW" altLang="en-US" sz="2000" dirty="0" smtClean="0">
                <a:latin typeface="+mn-ea"/>
              </a:rPr>
              <a:t>分、</a:t>
            </a:r>
            <a:r>
              <a:rPr lang="en-US" altLang="zh-TW" sz="2000" dirty="0" smtClean="0">
                <a:latin typeface="+mn-ea"/>
              </a:rPr>
              <a:t>5</a:t>
            </a:r>
            <a:r>
              <a:rPr lang="zh-TW" altLang="en-US" sz="2000" dirty="0" smtClean="0">
                <a:latin typeface="+mn-ea"/>
              </a:rPr>
              <a:t>級：</a:t>
            </a:r>
            <a:r>
              <a:rPr lang="en-US" altLang="zh-TW" sz="2000" dirty="0" smtClean="0">
                <a:latin typeface="+mn-ea"/>
              </a:rPr>
              <a:t>0.8</a:t>
            </a:r>
            <a:r>
              <a:rPr lang="zh-TW" altLang="en-US" sz="2000" dirty="0" smtClean="0">
                <a:latin typeface="+mn-ea"/>
              </a:rPr>
              <a:t>分、</a:t>
            </a:r>
            <a:r>
              <a:rPr lang="en-US" altLang="zh-TW" sz="2000" dirty="0" smtClean="0">
                <a:latin typeface="+mn-ea"/>
              </a:rPr>
              <a:t>4</a:t>
            </a:r>
            <a:r>
              <a:rPr lang="zh-TW" altLang="en-US" sz="2000" dirty="0" smtClean="0">
                <a:latin typeface="+mn-ea"/>
              </a:rPr>
              <a:t>級：</a:t>
            </a:r>
            <a:r>
              <a:rPr lang="en-US" altLang="zh-TW" sz="2000" dirty="0" smtClean="0">
                <a:latin typeface="+mn-ea"/>
              </a:rPr>
              <a:t>0.6</a:t>
            </a:r>
            <a:r>
              <a:rPr lang="zh-TW" altLang="en-US" sz="2000" dirty="0" smtClean="0">
                <a:latin typeface="+mn-ea"/>
              </a:rPr>
              <a:t>分、</a:t>
            </a:r>
            <a:r>
              <a:rPr lang="en-US" altLang="zh-TW" sz="2000" dirty="0" smtClean="0">
                <a:latin typeface="+mn-ea"/>
              </a:rPr>
              <a:t>3</a:t>
            </a:r>
            <a:r>
              <a:rPr lang="zh-TW" altLang="en-US" sz="2000" dirty="0" smtClean="0">
                <a:latin typeface="+mn-ea"/>
              </a:rPr>
              <a:t>級：</a:t>
            </a:r>
            <a:r>
              <a:rPr lang="en-US" altLang="zh-TW" sz="2000" dirty="0" smtClean="0">
                <a:latin typeface="+mn-ea"/>
              </a:rPr>
              <a:t>0.4</a:t>
            </a:r>
            <a:r>
              <a:rPr lang="zh-TW" altLang="en-US" sz="2000" dirty="0" smtClean="0">
                <a:latin typeface="+mn-ea"/>
              </a:rPr>
              <a:t>分、</a:t>
            </a:r>
            <a:r>
              <a:rPr lang="en-US" altLang="zh-TW" sz="2000" dirty="0" smtClean="0">
                <a:latin typeface="+mn-ea"/>
              </a:rPr>
              <a:t>2</a:t>
            </a:r>
            <a:r>
              <a:rPr lang="zh-TW" altLang="en-US" sz="2000" dirty="0" smtClean="0">
                <a:latin typeface="+mn-ea"/>
              </a:rPr>
              <a:t>級：</a:t>
            </a:r>
            <a:r>
              <a:rPr lang="en-US" altLang="zh-TW" sz="2000" dirty="0" smtClean="0">
                <a:latin typeface="+mn-ea"/>
              </a:rPr>
              <a:t>0.2</a:t>
            </a:r>
            <a:r>
              <a:rPr lang="zh-TW" altLang="en-US" sz="2000" dirty="0" smtClean="0">
                <a:latin typeface="+mn-ea"/>
              </a:rPr>
              <a:t>分、</a:t>
            </a:r>
            <a:r>
              <a:rPr lang="en-US" altLang="zh-TW" sz="2000" dirty="0" smtClean="0">
                <a:latin typeface="+mn-ea"/>
              </a:rPr>
              <a:t>1</a:t>
            </a:r>
            <a:r>
              <a:rPr lang="zh-TW" altLang="en-US" sz="2000" dirty="0" smtClean="0">
                <a:latin typeface="+mn-ea"/>
              </a:rPr>
              <a:t>級：</a:t>
            </a:r>
            <a:r>
              <a:rPr lang="en-US" altLang="zh-TW" sz="2000" dirty="0" smtClean="0">
                <a:latin typeface="+mn-ea"/>
              </a:rPr>
              <a:t>0.1</a:t>
            </a:r>
            <a:r>
              <a:rPr lang="zh-TW" altLang="en-US" sz="2000" dirty="0" smtClean="0">
                <a:latin typeface="+mn-ea"/>
              </a:rPr>
              <a:t>分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300"/>
              </a:lnSpc>
              <a:spcBef>
                <a:spcPts val="100"/>
              </a:spcBef>
              <a:spcAft>
                <a:spcPts val="100"/>
              </a:spcAft>
            </a:pPr>
            <a:r>
              <a:rPr lang="zh-TW" altLang="zh-TW" sz="2400" b="1" dirty="0" smtClean="0">
                <a:latin typeface="+mn-ea"/>
              </a:rPr>
              <a:t>多元</a:t>
            </a:r>
            <a:r>
              <a:rPr lang="zh-TW" altLang="zh-TW" sz="2400" b="1" dirty="0">
                <a:latin typeface="+mn-ea"/>
              </a:rPr>
              <a:t>學習</a:t>
            </a:r>
            <a:r>
              <a:rPr lang="zh-TW" altLang="zh-TW" sz="2400" b="1" dirty="0" smtClean="0">
                <a:latin typeface="+mn-ea"/>
              </a:rPr>
              <a:t>表現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(15)</a:t>
            </a:r>
          </a:p>
          <a:p>
            <a:pPr>
              <a:lnSpc>
                <a:spcPts val="3300"/>
              </a:lnSpc>
              <a:spcBef>
                <a:spcPts val="100"/>
              </a:spcBef>
              <a:spcAft>
                <a:spcPts val="100"/>
              </a:spcAft>
            </a:pPr>
            <a:r>
              <a:rPr lang="zh-TW" altLang="en-US" sz="2000" dirty="0" smtClean="0">
                <a:latin typeface="+mn-ea"/>
              </a:rPr>
              <a:t>    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競賽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(7)</a:t>
            </a:r>
            <a:r>
              <a:rPr lang="zh-TW" altLang="en-US" sz="2000" dirty="0" smtClean="0">
                <a:latin typeface="+mn-ea"/>
              </a:rPr>
              <a:t>：簡章</a:t>
            </a:r>
            <a:r>
              <a:rPr lang="en-US" altLang="zh-TW" sz="2000" dirty="0">
                <a:latin typeface="+mn-ea"/>
              </a:rPr>
              <a:t>“</a:t>
            </a:r>
            <a:r>
              <a:rPr lang="zh-TW" altLang="en-US" sz="2000" b="1" dirty="0">
                <a:latin typeface="+mn-ea"/>
              </a:rPr>
              <a:t>國際、全國、區域及縣市</a:t>
            </a:r>
            <a:r>
              <a:rPr lang="en-US" altLang="zh-TW" sz="2000" dirty="0">
                <a:latin typeface="+mn-ea"/>
              </a:rPr>
              <a:t>”</a:t>
            </a:r>
            <a:r>
              <a:rPr lang="zh-TW" altLang="en-US" sz="2000" dirty="0">
                <a:latin typeface="+mn-ea"/>
              </a:rPr>
              <a:t>競賽項目</a:t>
            </a:r>
            <a:r>
              <a:rPr lang="zh-TW" altLang="en-US" sz="2000" dirty="0" smtClean="0">
                <a:latin typeface="+mn-ea"/>
              </a:rPr>
              <a:t>：</a:t>
            </a:r>
            <a:r>
              <a:rPr lang="en-US" altLang="zh-TW" sz="2000" dirty="0" smtClean="0">
                <a:latin typeface="+mn-ea"/>
              </a:rPr>
              <a:t>1-7</a:t>
            </a:r>
            <a:r>
              <a:rPr lang="zh-TW" altLang="en-US" sz="2000" dirty="0" smtClean="0">
                <a:latin typeface="+mn-ea"/>
              </a:rPr>
              <a:t>分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300"/>
              </a:lnSpc>
              <a:spcBef>
                <a:spcPts val="100"/>
              </a:spcBef>
              <a:spcAft>
                <a:spcPts val="100"/>
              </a:spcAft>
            </a:pPr>
            <a:r>
              <a:rPr lang="zh-TW" altLang="en-US" sz="2000" dirty="0">
                <a:latin typeface="+mn-ea"/>
              </a:rPr>
              <a:t> </a:t>
            </a:r>
            <a:r>
              <a:rPr lang="zh-TW" altLang="en-US" sz="2000" dirty="0" smtClean="0">
                <a:latin typeface="+mn-ea"/>
              </a:rPr>
              <a:t>                  採</a:t>
            </a:r>
            <a:r>
              <a:rPr lang="zh-TW" altLang="en-US" sz="2000" dirty="0">
                <a:latin typeface="+mn-ea"/>
              </a:rPr>
              <a:t>計日期：國中就學</a:t>
            </a:r>
            <a:r>
              <a:rPr lang="zh-TW" altLang="en-US" sz="2000" dirty="0" smtClean="0">
                <a:latin typeface="+mn-ea"/>
              </a:rPr>
              <a:t>期間至</a:t>
            </a:r>
            <a:r>
              <a:rPr lang="en-US" altLang="zh-TW" sz="2000" dirty="0" smtClean="0">
                <a:latin typeface="+mn-ea"/>
              </a:rPr>
              <a:t>109.5.14</a:t>
            </a:r>
            <a:r>
              <a:rPr lang="zh-TW" altLang="en-US" sz="2000" dirty="0" smtClean="0">
                <a:latin typeface="+mn-ea"/>
              </a:rPr>
              <a:t>日</a:t>
            </a:r>
            <a:r>
              <a:rPr lang="en-US" altLang="zh-TW" sz="2000" dirty="0" smtClean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含</a:t>
            </a:r>
            <a:r>
              <a:rPr lang="en-US" altLang="zh-TW" sz="2000" dirty="0">
                <a:latin typeface="+mn-ea"/>
              </a:rPr>
              <a:t>)</a:t>
            </a:r>
            <a:r>
              <a:rPr lang="zh-TW" altLang="en-US" sz="2000" dirty="0">
                <a:latin typeface="+mn-ea"/>
              </a:rPr>
              <a:t>前</a:t>
            </a:r>
            <a:r>
              <a:rPr lang="zh-TW" altLang="en-US" sz="2000" dirty="0" smtClean="0">
                <a:latin typeface="+mn-ea"/>
              </a:rPr>
              <a:t>為限</a:t>
            </a:r>
            <a:endParaRPr lang="en-US" altLang="zh-TW" sz="2000" dirty="0" smtClean="0">
              <a:latin typeface="+mn-ea"/>
            </a:endParaRPr>
          </a:p>
          <a:p>
            <a:pPr marL="179388" lvl="0" indent="-179388">
              <a:lnSpc>
                <a:spcPts val="33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000" dirty="0" smtClean="0">
                <a:latin typeface="+mn-ea"/>
              </a:rPr>
              <a:t>    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服務學習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(15)</a:t>
            </a:r>
            <a:r>
              <a:rPr lang="zh-TW" altLang="en-US" sz="2000" dirty="0" smtClean="0">
                <a:latin typeface="+mn-ea"/>
              </a:rPr>
              <a:t>：</a:t>
            </a:r>
            <a:r>
              <a:rPr lang="en-US" altLang="zh-TW" sz="2000" dirty="0" smtClean="0">
                <a:latin typeface="+mn-ea"/>
              </a:rPr>
              <a:t>1</a:t>
            </a:r>
            <a:r>
              <a:rPr lang="en-US" altLang="zh-TW" sz="2000" dirty="0">
                <a:latin typeface="+mn-ea"/>
              </a:rPr>
              <a:t>.</a:t>
            </a:r>
            <a:r>
              <a:rPr lang="zh-TW" altLang="en-US" sz="2000" dirty="0">
                <a:latin typeface="+mn-ea"/>
              </a:rPr>
              <a:t>擔任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班級幹部、小老師或社團幹部任滿一學期得 </a:t>
            </a:r>
            <a:r>
              <a:rPr lang="en-US" altLang="zh-TW" sz="2000" b="1" dirty="0">
                <a:solidFill>
                  <a:srgbClr val="0000FF"/>
                </a:solidFill>
                <a:latin typeface="+mn-ea"/>
              </a:rPr>
              <a:t>2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分</a:t>
            </a:r>
            <a:endParaRPr lang="en-US" altLang="zh-TW" sz="2000" b="1" dirty="0" smtClean="0">
              <a:solidFill>
                <a:srgbClr val="0000FF"/>
              </a:solidFill>
              <a:latin typeface="+mn-ea"/>
            </a:endParaRPr>
          </a:p>
          <a:p>
            <a:pPr marL="179388" lvl="0" indent="-179388">
              <a:lnSpc>
                <a:spcPts val="33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000" dirty="0">
                <a:latin typeface="+mn-ea"/>
              </a:rPr>
              <a:t> </a:t>
            </a:r>
            <a:r>
              <a:rPr lang="zh-TW" altLang="en-US" sz="2000" dirty="0" smtClean="0">
                <a:latin typeface="+mn-ea"/>
              </a:rPr>
              <a:t>                               一</a:t>
            </a:r>
            <a:r>
              <a:rPr lang="zh-TW" altLang="en-US" sz="2000" dirty="0">
                <a:latin typeface="+mn-ea"/>
              </a:rPr>
              <a:t>學期同時擔任</a:t>
            </a:r>
            <a:r>
              <a:rPr lang="zh-TW" altLang="en-US" sz="2000" dirty="0" smtClean="0">
                <a:latin typeface="+mn-ea"/>
              </a:rPr>
              <a:t>班級</a:t>
            </a:r>
            <a:r>
              <a:rPr lang="zh-TW" altLang="en-US" sz="2000" dirty="0">
                <a:latin typeface="+mn-ea"/>
              </a:rPr>
              <a:t>幹部、小老師或社團幹部，仍</a:t>
            </a:r>
            <a:r>
              <a:rPr lang="zh-TW" altLang="en-US" sz="2000" dirty="0" smtClean="0">
                <a:latin typeface="+mn-ea"/>
              </a:rPr>
              <a:t>以</a:t>
            </a:r>
            <a:r>
              <a:rPr lang="en-US" altLang="zh-TW" sz="2000" dirty="0" smtClean="0">
                <a:latin typeface="+mn-ea"/>
              </a:rPr>
              <a:t>2</a:t>
            </a:r>
            <a:r>
              <a:rPr lang="zh-TW" altLang="en-US" sz="2000" dirty="0">
                <a:latin typeface="+mn-ea"/>
              </a:rPr>
              <a:t>分採</a:t>
            </a:r>
            <a:r>
              <a:rPr lang="zh-TW" altLang="en-US" sz="2000" dirty="0" smtClean="0">
                <a:latin typeface="+mn-ea"/>
              </a:rPr>
              <a:t>計</a:t>
            </a:r>
            <a:endParaRPr lang="en-US" altLang="zh-TW" sz="2000" dirty="0">
              <a:latin typeface="+mn-ea"/>
            </a:endParaRPr>
          </a:p>
          <a:p>
            <a:pPr marL="179388" lvl="0" indent="-179388">
              <a:lnSpc>
                <a:spcPts val="33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000" dirty="0" smtClean="0">
                <a:latin typeface="+mn-ea"/>
              </a:rPr>
              <a:t>                             </a:t>
            </a:r>
            <a:r>
              <a:rPr lang="en-US" altLang="zh-TW" sz="2000" dirty="0" smtClean="0">
                <a:latin typeface="+mn-ea"/>
              </a:rPr>
              <a:t>2</a:t>
            </a:r>
            <a:r>
              <a:rPr lang="en-US" altLang="zh-TW" sz="2000" dirty="0">
                <a:latin typeface="+mn-ea"/>
              </a:rPr>
              <a:t>.</a:t>
            </a:r>
            <a:r>
              <a:rPr lang="zh-TW" altLang="en-US" sz="2000" dirty="0">
                <a:latin typeface="+mn-ea"/>
              </a:rPr>
              <a:t>參加校內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服務學習</a:t>
            </a:r>
            <a:r>
              <a:rPr lang="zh-TW" altLang="en-US" sz="2000" dirty="0">
                <a:latin typeface="+mn-ea"/>
              </a:rPr>
              <a:t>課程及活動，或於校外參加志工服務或社區</a:t>
            </a:r>
            <a:r>
              <a:rPr lang="zh-TW" altLang="en-US" sz="2000" dirty="0" smtClean="0">
                <a:latin typeface="+mn-ea"/>
              </a:rPr>
              <a:t>服務</a:t>
            </a:r>
            <a:endParaRPr lang="en-US" altLang="zh-TW" sz="2000" dirty="0" smtClean="0">
              <a:latin typeface="+mn-ea"/>
            </a:endParaRPr>
          </a:p>
          <a:p>
            <a:pPr marL="179388" lvl="0" indent="-179388">
              <a:lnSpc>
                <a:spcPts val="33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000" dirty="0" smtClean="0">
                <a:latin typeface="+mn-ea"/>
              </a:rPr>
              <a:t>                                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滿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1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小時得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0.25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分</a:t>
            </a:r>
            <a:endParaRPr lang="zh-TW" altLang="en-US" sz="20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928368" y="109469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五專優免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積分採計說明</a:t>
            </a:r>
            <a:r>
              <a:rPr lang="en-US" altLang="zh-TW" sz="4400" b="1" dirty="0" smtClean="0">
                <a:solidFill>
                  <a:prstClr val="black"/>
                </a:solidFill>
              </a:rPr>
              <a:t>(2)</a:t>
            </a:r>
            <a:endParaRPr 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676"/>
            <a:ext cx="4316628" cy="16690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19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4474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4848583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五專免試</a:t>
            </a:r>
            <a:endParaRPr lang="zh-TW" altLang="en-US" b="1" dirty="0"/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五專優免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超額比序流程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34" name="Block Arc 9">
            <a:extLst>
              <a:ext uri="{FF2B5EF4-FFF2-40B4-BE49-F238E27FC236}">
                <a16:creationId xmlns:a16="http://schemas.microsoft.com/office/drawing/2014/main" id="{91A5B050-E265-48E9-9385-3C72C8597428}"/>
              </a:ext>
            </a:extLst>
          </p:cNvPr>
          <p:cNvSpPr/>
          <p:nvPr/>
        </p:nvSpPr>
        <p:spPr>
          <a:xfrm rot="5400000">
            <a:off x="8804603" y="2077780"/>
            <a:ext cx="3076947" cy="3183496"/>
          </a:xfrm>
          <a:prstGeom prst="blockArc">
            <a:avLst>
              <a:gd name="adj1" fmla="val 10800000"/>
              <a:gd name="adj2" fmla="val 41499"/>
              <a:gd name="adj3" fmla="val 1223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rrow: Chevron 3">
            <a:extLst>
              <a:ext uri="{FF2B5EF4-FFF2-40B4-BE49-F238E27FC236}">
                <a16:creationId xmlns:a16="http://schemas.microsoft.com/office/drawing/2014/main" id="{B74DCDE5-F6FF-490A-B8D2-396498CA034B}"/>
              </a:ext>
            </a:extLst>
          </p:cNvPr>
          <p:cNvSpPr/>
          <p:nvPr/>
        </p:nvSpPr>
        <p:spPr>
          <a:xfrm>
            <a:off x="2268076" y="1954093"/>
            <a:ext cx="1440910" cy="914400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Arrow: Chevron 46">
            <a:extLst>
              <a:ext uri="{FF2B5EF4-FFF2-40B4-BE49-F238E27FC236}">
                <a16:creationId xmlns:a16="http://schemas.microsoft.com/office/drawing/2014/main" id="{1BC15637-F3BD-449B-93FD-386E8A2DA987}"/>
              </a:ext>
            </a:extLst>
          </p:cNvPr>
          <p:cNvSpPr/>
          <p:nvPr/>
        </p:nvSpPr>
        <p:spPr>
          <a:xfrm>
            <a:off x="3669755" y="1940012"/>
            <a:ext cx="1440914" cy="9144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5">
            <a:extLst>
              <a:ext uri="{FF2B5EF4-FFF2-40B4-BE49-F238E27FC236}">
                <a16:creationId xmlns:a16="http://schemas.microsoft.com/office/drawing/2014/main" id="{BDB611C0-188C-4800-8C8D-7405100DC7C7}"/>
              </a:ext>
            </a:extLst>
          </p:cNvPr>
          <p:cNvSpPr/>
          <p:nvPr/>
        </p:nvSpPr>
        <p:spPr>
          <a:xfrm>
            <a:off x="2760057" y="2751925"/>
            <a:ext cx="177490" cy="1774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79">
            <a:extLst>
              <a:ext uri="{FF2B5EF4-FFF2-40B4-BE49-F238E27FC236}">
                <a16:creationId xmlns:a16="http://schemas.microsoft.com/office/drawing/2014/main" id="{232D4860-46E2-43EB-9F55-A0885ED057E2}"/>
              </a:ext>
            </a:extLst>
          </p:cNvPr>
          <p:cNvSpPr/>
          <p:nvPr/>
        </p:nvSpPr>
        <p:spPr>
          <a:xfrm>
            <a:off x="4200571" y="2751925"/>
            <a:ext cx="177490" cy="177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B43C524D-9D6A-4800-B4AC-49E079ABD482}"/>
              </a:ext>
            </a:extLst>
          </p:cNvPr>
          <p:cNvSpPr/>
          <p:nvPr/>
        </p:nvSpPr>
        <p:spPr>
          <a:xfrm>
            <a:off x="2258872" y="3660601"/>
            <a:ext cx="3008631" cy="12613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增</a:t>
            </a:r>
            <a:r>
              <a:rPr lang="zh-TW" altLang="en-US" dirty="0">
                <a:solidFill>
                  <a:schemeClr val="bg1"/>
                </a:solidFill>
                <a:latin typeface="+mn-ea"/>
              </a:rPr>
              <a:t>額人數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5%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內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直接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增額錄取</a:t>
            </a:r>
          </a:p>
          <a:p>
            <a:pPr algn="ctr"/>
            <a:endParaRPr lang="en-US" dirty="0"/>
          </a:p>
        </p:txBody>
      </p:sp>
      <p:sp>
        <p:nvSpPr>
          <p:cNvPr id="46" name="Oval 84">
            <a:extLst>
              <a:ext uri="{FF2B5EF4-FFF2-40B4-BE49-F238E27FC236}">
                <a16:creationId xmlns:a16="http://schemas.microsoft.com/office/drawing/2014/main" id="{8B7889CE-3EDD-4248-BCBD-F71BDDFC34B8}"/>
              </a:ext>
            </a:extLst>
          </p:cNvPr>
          <p:cNvSpPr/>
          <p:nvPr/>
        </p:nvSpPr>
        <p:spPr>
          <a:xfrm>
            <a:off x="2258872" y="4971912"/>
            <a:ext cx="3023884" cy="12613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增</a:t>
            </a:r>
            <a:r>
              <a:rPr lang="zh-TW" altLang="en-US" dirty="0">
                <a:solidFill>
                  <a:schemeClr val="bg1"/>
                </a:solidFill>
                <a:latin typeface="+mn-ea"/>
              </a:rPr>
              <a:t>額人數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高於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5%</a:t>
            </a:r>
          </a:p>
          <a:p>
            <a:pPr algn="ctr"/>
            <a:r>
              <a:rPr lang="zh-TW" altLang="en-US" dirty="0">
                <a:solidFill>
                  <a:schemeClr val="bg1"/>
                </a:solidFill>
                <a:latin typeface="+mn-ea"/>
              </a:rPr>
              <a:t>依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志願順序</a:t>
            </a:r>
            <a:r>
              <a:rPr lang="zh-TW" altLang="en-US" dirty="0">
                <a:solidFill>
                  <a:schemeClr val="bg1"/>
                </a:solidFill>
                <a:latin typeface="+mn-ea"/>
              </a:rPr>
              <a:t>錄取</a:t>
            </a:r>
          </a:p>
          <a:p>
            <a:pPr algn="ctr"/>
            <a:endParaRPr lang="en-US" dirty="0"/>
          </a:p>
        </p:txBody>
      </p:sp>
      <p:sp>
        <p:nvSpPr>
          <p:cNvPr id="73" name="Arrow: Chevron 3">
            <a:extLst>
              <a:ext uri="{FF2B5EF4-FFF2-40B4-BE49-F238E27FC236}">
                <a16:creationId xmlns:a16="http://schemas.microsoft.com/office/drawing/2014/main" id="{B74DCDE5-F6FF-490A-B8D2-396498CA034B}"/>
              </a:ext>
            </a:extLst>
          </p:cNvPr>
          <p:cNvSpPr/>
          <p:nvPr/>
        </p:nvSpPr>
        <p:spPr>
          <a:xfrm>
            <a:off x="5110665" y="1929183"/>
            <a:ext cx="1440910" cy="914400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Oval 15">
            <a:extLst>
              <a:ext uri="{FF2B5EF4-FFF2-40B4-BE49-F238E27FC236}">
                <a16:creationId xmlns:a16="http://schemas.microsoft.com/office/drawing/2014/main" id="{BDB611C0-188C-4800-8C8D-7405100DC7C7}"/>
              </a:ext>
            </a:extLst>
          </p:cNvPr>
          <p:cNvSpPr/>
          <p:nvPr/>
        </p:nvSpPr>
        <p:spPr>
          <a:xfrm>
            <a:off x="5641877" y="2751925"/>
            <a:ext cx="177490" cy="1774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Chevron 46">
            <a:extLst>
              <a:ext uri="{FF2B5EF4-FFF2-40B4-BE49-F238E27FC236}">
                <a16:creationId xmlns:a16="http://schemas.microsoft.com/office/drawing/2014/main" id="{1BC15637-F3BD-449B-93FD-386E8A2DA987}"/>
              </a:ext>
            </a:extLst>
          </p:cNvPr>
          <p:cNvSpPr/>
          <p:nvPr/>
        </p:nvSpPr>
        <p:spPr>
          <a:xfrm>
            <a:off x="6551571" y="1943962"/>
            <a:ext cx="1440914" cy="9144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9">
            <a:extLst>
              <a:ext uri="{FF2B5EF4-FFF2-40B4-BE49-F238E27FC236}">
                <a16:creationId xmlns:a16="http://schemas.microsoft.com/office/drawing/2014/main" id="{232D4860-46E2-43EB-9F55-A0885ED057E2}"/>
              </a:ext>
            </a:extLst>
          </p:cNvPr>
          <p:cNvSpPr/>
          <p:nvPr/>
        </p:nvSpPr>
        <p:spPr>
          <a:xfrm>
            <a:off x="7082387" y="2755875"/>
            <a:ext cx="177490" cy="177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Chevron 3">
            <a:extLst>
              <a:ext uri="{FF2B5EF4-FFF2-40B4-BE49-F238E27FC236}">
                <a16:creationId xmlns:a16="http://schemas.microsoft.com/office/drawing/2014/main" id="{B74DCDE5-F6FF-490A-B8D2-396498CA034B}"/>
              </a:ext>
            </a:extLst>
          </p:cNvPr>
          <p:cNvSpPr/>
          <p:nvPr/>
        </p:nvSpPr>
        <p:spPr>
          <a:xfrm>
            <a:off x="7992477" y="1940012"/>
            <a:ext cx="1440910" cy="914400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Oval 15">
            <a:extLst>
              <a:ext uri="{FF2B5EF4-FFF2-40B4-BE49-F238E27FC236}">
                <a16:creationId xmlns:a16="http://schemas.microsoft.com/office/drawing/2014/main" id="{BDB611C0-188C-4800-8C8D-7405100DC7C7}"/>
              </a:ext>
            </a:extLst>
          </p:cNvPr>
          <p:cNvSpPr/>
          <p:nvPr/>
        </p:nvSpPr>
        <p:spPr>
          <a:xfrm>
            <a:off x="8523689" y="2762754"/>
            <a:ext cx="177490" cy="1774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row: Chevron 46">
            <a:extLst>
              <a:ext uri="{FF2B5EF4-FFF2-40B4-BE49-F238E27FC236}">
                <a16:creationId xmlns:a16="http://schemas.microsoft.com/office/drawing/2014/main" id="{1BC15637-F3BD-449B-93FD-386E8A2DA987}"/>
              </a:ext>
            </a:extLst>
          </p:cNvPr>
          <p:cNvSpPr/>
          <p:nvPr/>
        </p:nvSpPr>
        <p:spPr>
          <a:xfrm>
            <a:off x="9433375" y="1949417"/>
            <a:ext cx="1440914" cy="9144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32D4860-46E2-43EB-9F55-A0885ED057E2}"/>
              </a:ext>
            </a:extLst>
          </p:cNvPr>
          <p:cNvSpPr/>
          <p:nvPr/>
        </p:nvSpPr>
        <p:spPr>
          <a:xfrm>
            <a:off x="9964191" y="2761330"/>
            <a:ext cx="177490" cy="177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群組 2"/>
          <p:cNvGrpSpPr/>
          <p:nvPr/>
        </p:nvGrpSpPr>
        <p:grpSpPr>
          <a:xfrm rot="10800000">
            <a:off x="9433379" y="4403926"/>
            <a:ext cx="1440910" cy="1000232"/>
            <a:chOff x="8343189" y="3575795"/>
            <a:chExt cx="1440910" cy="1000232"/>
          </a:xfrm>
        </p:grpSpPr>
        <p:sp>
          <p:nvSpPr>
            <p:cNvPr id="81" name="Arrow: Chevron 3">
              <a:extLst>
                <a:ext uri="{FF2B5EF4-FFF2-40B4-BE49-F238E27FC236}">
                  <a16:creationId xmlns:a16="http://schemas.microsoft.com/office/drawing/2014/main" id="{B74DCDE5-F6FF-490A-B8D2-396498CA034B}"/>
                </a:ext>
              </a:extLst>
            </p:cNvPr>
            <p:cNvSpPr/>
            <p:nvPr/>
          </p:nvSpPr>
          <p:spPr>
            <a:xfrm>
              <a:off x="8343189" y="3575795"/>
              <a:ext cx="1440910" cy="914400"/>
            </a:xfrm>
            <a:prstGeom prst="chevron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" name="Oval 15">
              <a:extLst>
                <a:ext uri="{FF2B5EF4-FFF2-40B4-BE49-F238E27FC236}">
                  <a16:creationId xmlns:a16="http://schemas.microsoft.com/office/drawing/2014/main" id="{BDB611C0-188C-4800-8C8D-7405100DC7C7}"/>
                </a:ext>
              </a:extLst>
            </p:cNvPr>
            <p:cNvSpPr/>
            <p:nvPr/>
          </p:nvSpPr>
          <p:spPr>
            <a:xfrm>
              <a:off x="8874401" y="4398537"/>
              <a:ext cx="177490" cy="1774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群組 6"/>
          <p:cNvGrpSpPr/>
          <p:nvPr/>
        </p:nvGrpSpPr>
        <p:grpSpPr>
          <a:xfrm rot="10800000">
            <a:off x="7992461" y="4414756"/>
            <a:ext cx="1440914" cy="989403"/>
            <a:chOff x="7621643" y="3996960"/>
            <a:chExt cx="1440914" cy="989403"/>
          </a:xfrm>
        </p:grpSpPr>
        <p:sp>
          <p:nvSpPr>
            <p:cNvPr id="83" name="Arrow: Chevron 46">
              <a:extLst>
                <a:ext uri="{FF2B5EF4-FFF2-40B4-BE49-F238E27FC236}">
                  <a16:creationId xmlns:a16="http://schemas.microsoft.com/office/drawing/2014/main" id="{1BC15637-F3BD-449B-93FD-386E8A2DA987}"/>
                </a:ext>
              </a:extLst>
            </p:cNvPr>
            <p:cNvSpPr/>
            <p:nvPr/>
          </p:nvSpPr>
          <p:spPr>
            <a:xfrm>
              <a:off x="7621643" y="3996960"/>
              <a:ext cx="1440914" cy="9144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79">
              <a:extLst>
                <a:ext uri="{FF2B5EF4-FFF2-40B4-BE49-F238E27FC236}">
                  <a16:creationId xmlns:a16="http://schemas.microsoft.com/office/drawing/2014/main" id="{232D4860-46E2-43EB-9F55-A0885ED057E2}"/>
                </a:ext>
              </a:extLst>
            </p:cNvPr>
            <p:cNvSpPr/>
            <p:nvPr/>
          </p:nvSpPr>
          <p:spPr>
            <a:xfrm>
              <a:off x="8152459" y="4808873"/>
              <a:ext cx="177490" cy="1774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群組 84"/>
          <p:cNvGrpSpPr/>
          <p:nvPr/>
        </p:nvGrpSpPr>
        <p:grpSpPr>
          <a:xfrm rot="10800000">
            <a:off x="6549064" y="4403927"/>
            <a:ext cx="1440910" cy="1000232"/>
            <a:chOff x="8343189" y="3575795"/>
            <a:chExt cx="1440910" cy="1000232"/>
          </a:xfrm>
        </p:grpSpPr>
        <p:sp>
          <p:nvSpPr>
            <p:cNvPr id="86" name="Arrow: Chevron 3">
              <a:extLst>
                <a:ext uri="{FF2B5EF4-FFF2-40B4-BE49-F238E27FC236}">
                  <a16:creationId xmlns:a16="http://schemas.microsoft.com/office/drawing/2014/main" id="{B74DCDE5-F6FF-490A-B8D2-396498CA034B}"/>
                </a:ext>
              </a:extLst>
            </p:cNvPr>
            <p:cNvSpPr/>
            <p:nvPr/>
          </p:nvSpPr>
          <p:spPr>
            <a:xfrm>
              <a:off x="8343189" y="3575795"/>
              <a:ext cx="1440910" cy="914400"/>
            </a:xfrm>
            <a:prstGeom prst="chevron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Oval 15">
              <a:extLst>
                <a:ext uri="{FF2B5EF4-FFF2-40B4-BE49-F238E27FC236}">
                  <a16:creationId xmlns:a16="http://schemas.microsoft.com/office/drawing/2014/main" id="{BDB611C0-188C-4800-8C8D-7405100DC7C7}"/>
                </a:ext>
              </a:extLst>
            </p:cNvPr>
            <p:cNvSpPr/>
            <p:nvPr/>
          </p:nvSpPr>
          <p:spPr>
            <a:xfrm>
              <a:off x="8874401" y="4398537"/>
              <a:ext cx="177490" cy="1774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群組 87"/>
          <p:cNvGrpSpPr/>
          <p:nvPr/>
        </p:nvGrpSpPr>
        <p:grpSpPr>
          <a:xfrm rot="10800000">
            <a:off x="5108146" y="4414757"/>
            <a:ext cx="1440914" cy="989403"/>
            <a:chOff x="7621643" y="3996960"/>
            <a:chExt cx="1440914" cy="989403"/>
          </a:xfrm>
        </p:grpSpPr>
        <p:sp>
          <p:nvSpPr>
            <p:cNvPr id="89" name="Arrow: Chevron 46">
              <a:extLst>
                <a:ext uri="{FF2B5EF4-FFF2-40B4-BE49-F238E27FC236}">
                  <a16:creationId xmlns:a16="http://schemas.microsoft.com/office/drawing/2014/main" id="{1BC15637-F3BD-449B-93FD-386E8A2DA987}"/>
                </a:ext>
              </a:extLst>
            </p:cNvPr>
            <p:cNvSpPr/>
            <p:nvPr/>
          </p:nvSpPr>
          <p:spPr>
            <a:xfrm>
              <a:off x="7621643" y="3996960"/>
              <a:ext cx="1440914" cy="9144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79">
              <a:extLst>
                <a:ext uri="{FF2B5EF4-FFF2-40B4-BE49-F238E27FC236}">
                  <a16:creationId xmlns:a16="http://schemas.microsoft.com/office/drawing/2014/main" id="{232D4860-46E2-43EB-9F55-A0885ED057E2}"/>
                </a:ext>
              </a:extLst>
            </p:cNvPr>
            <p:cNvSpPr/>
            <p:nvPr/>
          </p:nvSpPr>
          <p:spPr>
            <a:xfrm>
              <a:off x="8152459" y="4808873"/>
              <a:ext cx="177490" cy="1774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2583645" y="2082653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</a:rPr>
              <a:t>總積分</a:t>
            </a:r>
            <a:endParaRPr lang="en-US" altLang="zh-TW" sz="2000" b="1" dirty="0" smtClean="0">
              <a:solidFill>
                <a:srgbClr val="FFFF00"/>
              </a:solidFill>
            </a:endParaRPr>
          </a:p>
          <a:p>
            <a:r>
              <a:rPr lang="en-US" altLang="zh-TW" sz="2000" b="1" dirty="0" smtClean="0">
                <a:solidFill>
                  <a:srgbClr val="FFFF00"/>
                </a:solidFill>
              </a:rPr>
              <a:t>  (101)</a:t>
            </a:r>
            <a:endParaRPr lang="zh-TW" altLang="en-US" sz="2000" b="1" dirty="0">
              <a:solidFill>
                <a:srgbClr val="FFFF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73594" y="210458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</a:rPr>
              <a:t>均衡學習</a:t>
            </a:r>
            <a:endParaRPr lang="en-US" altLang="zh-TW" sz="1600" b="1" dirty="0" smtClean="0">
              <a:solidFill>
                <a:schemeClr val="bg1"/>
              </a:solidFill>
            </a:endParaRPr>
          </a:p>
          <a:p>
            <a:r>
              <a:rPr lang="en-US" altLang="zh-TW" sz="1600" b="1" dirty="0" smtClean="0">
                <a:solidFill>
                  <a:schemeClr val="bg1"/>
                </a:solidFill>
              </a:rPr>
              <a:t>    (21)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432576" y="209760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FF00"/>
                </a:solidFill>
              </a:rPr>
              <a:t>技藝優良</a:t>
            </a:r>
            <a:endParaRPr lang="en-US" altLang="zh-TW" sz="1600" b="1" dirty="0" smtClean="0">
              <a:solidFill>
                <a:srgbClr val="FFFF00"/>
              </a:solidFill>
            </a:endParaRPr>
          </a:p>
          <a:p>
            <a:r>
              <a:rPr lang="en-US" altLang="zh-TW" sz="1600" b="1" dirty="0" smtClean="0">
                <a:solidFill>
                  <a:srgbClr val="FFFF00"/>
                </a:solidFill>
              </a:rPr>
              <a:t>     (3)</a:t>
            </a:r>
            <a:endParaRPr lang="zh-TW" alt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927650" y="209821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</a:rPr>
              <a:t>志願序</a:t>
            </a:r>
            <a:endParaRPr lang="en-US" altLang="zh-TW" sz="1600" b="1" dirty="0" smtClean="0">
              <a:solidFill>
                <a:schemeClr val="bg1"/>
              </a:solidFill>
            </a:endParaRPr>
          </a:p>
          <a:p>
            <a:r>
              <a:rPr lang="en-US" altLang="zh-TW" sz="1600" b="1" dirty="0">
                <a:solidFill>
                  <a:schemeClr val="bg1"/>
                </a:solidFill>
              </a:rPr>
              <a:t> </a:t>
            </a:r>
            <a:r>
              <a:rPr lang="en-US" altLang="zh-TW" sz="1600" b="1" dirty="0" smtClean="0">
                <a:solidFill>
                  <a:schemeClr val="bg1"/>
                </a:solidFill>
              </a:rPr>
              <a:t>  (26)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338307" y="211339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</a:rPr>
              <a:t>弱勢身分</a:t>
            </a:r>
            <a:endParaRPr lang="en-US" altLang="zh-TW" sz="1600" b="1" dirty="0" smtClean="0">
              <a:solidFill>
                <a:schemeClr val="bg1"/>
              </a:solidFill>
            </a:endParaRPr>
          </a:p>
          <a:p>
            <a:r>
              <a:rPr lang="en-US" altLang="zh-TW" sz="1600" b="1" dirty="0">
                <a:solidFill>
                  <a:schemeClr val="bg1"/>
                </a:solidFill>
              </a:rPr>
              <a:t> </a:t>
            </a:r>
            <a:r>
              <a:rPr lang="en-US" altLang="zh-TW" sz="1600" b="1" dirty="0" smtClean="0">
                <a:solidFill>
                  <a:schemeClr val="bg1"/>
                </a:solidFill>
              </a:rPr>
              <a:t>    (3)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697995" y="208239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</a:rPr>
              <a:t>教育會考</a:t>
            </a:r>
            <a:endParaRPr lang="en-US" altLang="zh-TW" b="1" dirty="0" smtClean="0">
              <a:solidFill>
                <a:srgbClr val="FFFF00"/>
              </a:solidFill>
            </a:endParaRPr>
          </a:p>
          <a:p>
            <a:r>
              <a:rPr lang="en-US" altLang="zh-TW" b="1" dirty="0">
                <a:solidFill>
                  <a:srgbClr val="FFFF00"/>
                </a:solidFill>
              </a:rPr>
              <a:t> </a:t>
            </a:r>
            <a:r>
              <a:rPr lang="en-US" altLang="zh-TW" b="1" dirty="0" smtClean="0">
                <a:solidFill>
                  <a:srgbClr val="FFFF00"/>
                </a:solidFill>
              </a:rPr>
              <a:t>    (33)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9642918" y="4564761"/>
            <a:ext cx="8002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</a:rPr>
              <a:t>多元學</a:t>
            </a:r>
            <a:endParaRPr lang="en-US" altLang="zh-TW" sz="1600" b="1" dirty="0" smtClean="0">
              <a:solidFill>
                <a:schemeClr val="bg1"/>
              </a:solidFill>
            </a:endParaRPr>
          </a:p>
          <a:p>
            <a:r>
              <a:rPr lang="zh-TW" altLang="en-US" sz="1600" b="1" dirty="0" smtClean="0">
                <a:solidFill>
                  <a:schemeClr val="bg1"/>
                </a:solidFill>
              </a:rPr>
              <a:t>習表現</a:t>
            </a:r>
            <a:endParaRPr lang="en-US" altLang="zh-TW" sz="1600" b="1" dirty="0" smtClean="0">
              <a:solidFill>
                <a:schemeClr val="bg1"/>
              </a:solidFill>
            </a:endParaRP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    </a:t>
            </a:r>
            <a:r>
              <a:rPr lang="en-US" altLang="zh-TW" sz="1600" b="1" dirty="0" smtClean="0">
                <a:solidFill>
                  <a:schemeClr val="bg1"/>
                </a:solidFill>
              </a:rPr>
              <a:t>(15)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8065523" y="468844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</a:rPr>
              <a:t>服務學習</a:t>
            </a:r>
            <a:endParaRPr lang="en-US" altLang="zh-TW" sz="1600" b="1" dirty="0" smtClean="0">
              <a:solidFill>
                <a:schemeClr val="bg1"/>
              </a:solidFill>
            </a:endParaRPr>
          </a:p>
          <a:p>
            <a:r>
              <a:rPr lang="en-US" altLang="zh-TW" sz="1600" b="1" dirty="0">
                <a:solidFill>
                  <a:schemeClr val="bg1"/>
                </a:solidFill>
              </a:rPr>
              <a:t> </a:t>
            </a:r>
            <a:r>
              <a:rPr lang="en-US" altLang="zh-TW" sz="1600" b="1" dirty="0" smtClean="0">
                <a:solidFill>
                  <a:schemeClr val="bg1"/>
                </a:solidFill>
              </a:rPr>
              <a:t>      (15)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6907561" y="467807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</a:rPr>
              <a:t>競賽</a:t>
            </a:r>
            <a:endParaRPr lang="en-US" altLang="zh-TW" sz="1600" b="1" dirty="0" smtClean="0">
              <a:solidFill>
                <a:schemeClr val="bg1"/>
              </a:solidFill>
            </a:endParaRPr>
          </a:p>
          <a:p>
            <a:r>
              <a:rPr lang="en-US" altLang="zh-TW" sz="1600" b="1" dirty="0">
                <a:solidFill>
                  <a:schemeClr val="bg1"/>
                </a:solidFill>
              </a:rPr>
              <a:t> </a:t>
            </a:r>
            <a:r>
              <a:rPr lang="en-US" altLang="zh-TW" sz="1600" b="1" dirty="0" smtClean="0">
                <a:solidFill>
                  <a:schemeClr val="bg1"/>
                </a:solidFill>
              </a:rPr>
              <a:t> (7)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5139175" y="4777681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</a:rPr>
              <a:t>各科</a:t>
            </a:r>
            <a:r>
              <a:rPr lang="zh-TW" altLang="en-US" sz="1600" b="1" dirty="0" smtClean="0">
                <a:solidFill>
                  <a:schemeClr val="bg1"/>
                </a:solidFill>
              </a:rPr>
              <a:t>會考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5241621" y="5430471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依序由國</a:t>
            </a:r>
            <a:r>
              <a:rPr lang="en-US" altLang="zh-TW" sz="1400" dirty="0">
                <a:latin typeface="+mn-ea"/>
              </a:rPr>
              <a:t>,</a:t>
            </a:r>
            <a:r>
              <a:rPr lang="zh-TW" altLang="en-US" sz="1400" dirty="0" smtClean="0"/>
              <a:t>數</a:t>
            </a:r>
            <a:r>
              <a:rPr lang="en-US" altLang="zh-TW" sz="1400" dirty="0">
                <a:latin typeface="+mn-ea"/>
              </a:rPr>
              <a:t>,</a:t>
            </a:r>
            <a:r>
              <a:rPr lang="zh-TW" altLang="en-US" sz="1400" dirty="0" smtClean="0"/>
              <a:t>英</a:t>
            </a:r>
            <a:r>
              <a:rPr lang="en-US" altLang="zh-TW" sz="1400" dirty="0" smtClean="0">
                <a:latin typeface="+mn-ea"/>
              </a:rPr>
              <a:t>,</a:t>
            </a:r>
          </a:p>
          <a:p>
            <a:r>
              <a:rPr lang="zh-TW" altLang="en-US" sz="1400" dirty="0" smtClean="0"/>
              <a:t>自</a:t>
            </a:r>
            <a:r>
              <a:rPr lang="en-US" altLang="zh-TW" sz="1400" dirty="0" smtClean="0">
                <a:latin typeface="+mn-ea"/>
              </a:rPr>
              <a:t>,</a:t>
            </a:r>
            <a:r>
              <a:rPr lang="zh-TW" altLang="en-US" sz="1400" dirty="0"/>
              <a:t>社</a:t>
            </a:r>
            <a:r>
              <a:rPr lang="en-US" altLang="zh-TW" sz="1400" dirty="0" smtClean="0">
                <a:latin typeface="+mn-ea"/>
              </a:rPr>
              <a:t>,</a:t>
            </a:r>
            <a:r>
              <a:rPr lang="zh-TW" altLang="en-US" sz="1400" dirty="0" smtClean="0"/>
              <a:t>寫作</a:t>
            </a:r>
            <a:endParaRPr lang="zh-TW" altLang="en-US" sz="1400" dirty="0"/>
          </a:p>
        </p:txBody>
      </p:sp>
      <p:sp>
        <p:nvSpPr>
          <p:cNvPr id="2" name="矩形 1"/>
          <p:cNvSpPr/>
          <p:nvPr/>
        </p:nvSpPr>
        <p:spPr>
          <a:xfrm>
            <a:off x="9389001" y="2938820"/>
            <a:ext cx="1443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400" dirty="0"/>
              <a:t>非護理科之</a:t>
            </a:r>
            <a:r>
              <a:rPr lang="zh-TW" altLang="en-US" sz="1400" dirty="0" smtClean="0"/>
              <a:t>私立</a:t>
            </a:r>
            <a:endParaRPr lang="en-US" altLang="zh-TW" sz="1400" dirty="0" smtClean="0"/>
          </a:p>
          <a:p>
            <a:pPr>
              <a:defRPr/>
            </a:pPr>
            <a:r>
              <a:rPr lang="zh-TW" altLang="en-US" sz="1400" dirty="0" smtClean="0"/>
              <a:t>招生</a:t>
            </a:r>
            <a:r>
              <a:rPr lang="zh-TW" altLang="en-US" sz="1400" dirty="0"/>
              <a:t>學校各科</a:t>
            </a:r>
            <a:r>
              <a:rPr lang="zh-TW" altLang="en-US" sz="1400" dirty="0" smtClean="0"/>
              <a:t>組</a:t>
            </a:r>
            <a:endParaRPr lang="en-US" altLang="zh-TW" sz="1400" dirty="0" smtClean="0"/>
          </a:p>
          <a:p>
            <a:pPr>
              <a:defRPr/>
            </a:pPr>
            <a:r>
              <a:rPr lang="zh-TW" altLang="en-US" sz="1400" dirty="0" smtClean="0"/>
              <a:t>，由</a:t>
            </a:r>
            <a:r>
              <a:rPr lang="zh-TW" altLang="en-US" sz="1400" dirty="0"/>
              <a:t>各校自行</a:t>
            </a:r>
            <a:r>
              <a:rPr lang="zh-TW" altLang="en-US" sz="1400" dirty="0" smtClean="0"/>
              <a:t>決</a:t>
            </a:r>
            <a:endParaRPr lang="en-US" altLang="zh-TW" sz="1400" dirty="0" smtClean="0"/>
          </a:p>
          <a:p>
            <a:pPr>
              <a:defRPr/>
            </a:pPr>
            <a:r>
              <a:rPr lang="zh-TW" altLang="en-US" sz="1400" dirty="0" smtClean="0"/>
              <a:t>定</a:t>
            </a:r>
            <a:r>
              <a:rPr lang="zh-TW" altLang="en-US" sz="1400" dirty="0"/>
              <a:t>是否採</a:t>
            </a:r>
            <a:r>
              <a:rPr lang="zh-TW" altLang="en-US" sz="1400" dirty="0" smtClean="0"/>
              <a:t>計教育</a:t>
            </a:r>
            <a:endParaRPr lang="en-US" altLang="zh-TW" sz="1400" dirty="0" smtClean="0"/>
          </a:p>
          <a:p>
            <a:pPr>
              <a:defRPr/>
            </a:pPr>
            <a:r>
              <a:rPr lang="zh-TW" altLang="en-US" sz="1400" dirty="0" smtClean="0"/>
              <a:t>會考</a:t>
            </a:r>
            <a:r>
              <a:rPr lang="zh-TW" altLang="en-US" sz="1400" dirty="0"/>
              <a:t>成績。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38332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642479"/>
            <a:ext cx="3105013" cy="16321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3105013" y="385533"/>
            <a:ext cx="6825659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zh-TW" altLang="en-US" sz="4400" b="1" dirty="0">
                <a:latin typeface="+mn-ea"/>
              </a:rPr>
              <a:t>十二年國民</a:t>
            </a:r>
            <a:r>
              <a:rPr lang="zh-TW" altLang="en-US" sz="4400" b="1" dirty="0" smtClean="0">
                <a:latin typeface="+mn-ea"/>
              </a:rPr>
              <a:t>基本教育</a:t>
            </a:r>
            <a:r>
              <a:rPr lang="zh-TW" altLang="en-US" sz="4400" b="1" dirty="0">
                <a:latin typeface="+mn-ea"/>
              </a:rPr>
              <a:t>概述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638" y="6356350"/>
            <a:ext cx="201312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3" name="內容版面配置區 5" descr="1030117-A版宣導手冊-印刷檔_頁面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62" y="990600"/>
            <a:ext cx="10171276" cy="552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4925683" y="1302589"/>
            <a:ext cx="1958196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883879" y="2012736"/>
            <a:ext cx="1958196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68224" y="3900636"/>
            <a:ext cx="1450331" cy="4384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145862" y="4622378"/>
            <a:ext cx="1450331" cy="9416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899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9"/>
            <a:ext cx="4917990" cy="166646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20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4474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4848583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五專免試</a:t>
            </a:r>
            <a:endParaRPr lang="zh-TW" altLang="en-US" b="1" dirty="0"/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5682" y="131888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>
                <a:solidFill>
                  <a:prstClr val="black"/>
                </a:solidFill>
              </a:rPr>
              <a:t>五專</a:t>
            </a:r>
            <a:r>
              <a:rPr lang="zh-TW" altLang="en-US" sz="4400" b="1" dirty="0">
                <a:solidFill>
                  <a:srgbClr val="FF0000"/>
                </a:solidFill>
              </a:rPr>
              <a:t>聯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免 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辦理方</a:t>
            </a:r>
            <a:r>
              <a:rPr lang="zh-TW" altLang="en-US" sz="4400" b="1" dirty="0">
                <a:solidFill>
                  <a:prstClr val="black"/>
                </a:solidFill>
              </a:rPr>
              <a:t>式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16816" y="1150434"/>
            <a:ext cx="861292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 sz="2800" dirty="0" smtClean="0">
                <a:latin typeface="+mn-ea"/>
              </a:rPr>
              <a:t>報名原則：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 </a:t>
            </a:r>
            <a:r>
              <a:rPr lang="zh-TW" altLang="en-US" sz="2000" dirty="0" smtClean="0">
                <a:solidFill>
                  <a:schemeClr val="accent1"/>
                </a:solidFill>
              </a:rPr>
              <a:t>各</a:t>
            </a:r>
            <a:r>
              <a:rPr lang="zh-TW" altLang="en-US" sz="2000" dirty="0">
                <a:solidFill>
                  <a:schemeClr val="accent1"/>
                </a:solidFill>
              </a:rPr>
              <a:t>五專</a:t>
            </a:r>
            <a:r>
              <a:rPr lang="zh-TW" altLang="en-US" sz="2000" dirty="0"/>
              <a:t>招生學校得訂定採計之比序項目，並以</a:t>
            </a:r>
            <a:r>
              <a:rPr lang="zh-TW" altLang="en-US" sz="2000" dirty="0">
                <a:solidFill>
                  <a:schemeClr val="accent1"/>
                </a:solidFill>
              </a:rPr>
              <a:t>積分</a:t>
            </a:r>
            <a:r>
              <a:rPr lang="zh-TW" altLang="en-US" sz="2000" dirty="0"/>
              <a:t>方式作為分發</a:t>
            </a:r>
            <a:r>
              <a:rPr lang="zh-TW" altLang="en-US" sz="2000" dirty="0" smtClean="0"/>
              <a:t>依據</a:t>
            </a:r>
            <a:endParaRPr lang="zh-TW" altLang="en-US" sz="2000" dirty="0"/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 </a:t>
            </a:r>
            <a:r>
              <a:rPr lang="zh-TW" altLang="en-US" sz="2000" dirty="0" smtClean="0"/>
              <a:t>參加</a:t>
            </a:r>
            <a:r>
              <a:rPr lang="zh-TW" altLang="en-US" sz="2000" dirty="0"/>
              <a:t>免試入學學生得</a:t>
            </a:r>
            <a:r>
              <a:rPr lang="zh-TW" altLang="en-US" sz="2000" b="1" dirty="0">
                <a:solidFill>
                  <a:srgbClr val="0000FF"/>
                </a:solidFill>
              </a:rPr>
              <a:t>同時報名北、中、南各一所五專</a:t>
            </a:r>
            <a:r>
              <a:rPr lang="zh-TW" altLang="en-US" sz="2000" dirty="0"/>
              <a:t>招生學校，惟應僅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>    </a:t>
            </a:r>
            <a:r>
              <a:rPr lang="en-US" altLang="zh-TW" sz="2000" dirty="0" smtClean="0"/>
              <a:t>   </a:t>
            </a:r>
            <a:r>
              <a:rPr lang="zh-TW" altLang="en-US" sz="2000" dirty="0" smtClean="0"/>
              <a:t>得</a:t>
            </a:r>
            <a:r>
              <a:rPr lang="zh-TW" altLang="en-US" sz="2000" b="1" dirty="0">
                <a:solidFill>
                  <a:srgbClr val="FF0000"/>
                </a:solidFill>
              </a:rPr>
              <a:t>選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擇</a:t>
            </a:r>
            <a:r>
              <a:rPr lang="zh-TW" altLang="en-US" sz="2000" b="1" dirty="0">
                <a:solidFill>
                  <a:srgbClr val="FF0000"/>
                </a:solidFill>
              </a:rPr>
              <a:t>其中</a:t>
            </a:r>
            <a:r>
              <a:rPr lang="zh-TW" altLang="en-US" sz="3200" b="1" dirty="0">
                <a:solidFill>
                  <a:srgbClr val="FF0000"/>
                </a:solidFill>
              </a:rPr>
              <a:t>一所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五專參加</a:t>
            </a:r>
            <a:r>
              <a:rPr lang="zh-TW" altLang="en-US" sz="2800" b="1" dirty="0">
                <a:solidFill>
                  <a:srgbClr val="FF0000"/>
                </a:solidFill>
              </a:rPr>
              <a:t>現場登記分發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報到。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800" dirty="0" smtClean="0">
                <a:latin typeface="+mn-ea"/>
              </a:rPr>
              <a:t>錄取</a:t>
            </a:r>
            <a:r>
              <a:rPr lang="zh-TW" altLang="en-US" sz="2800" dirty="0">
                <a:latin typeface="+mn-ea"/>
              </a:rPr>
              <a:t>規準</a:t>
            </a:r>
            <a:r>
              <a:rPr lang="zh-TW" altLang="en-US" sz="2800" dirty="0" smtClean="0">
                <a:latin typeface="+mn-ea"/>
              </a:rPr>
              <a:t>：</a:t>
            </a:r>
            <a:endParaRPr lang="en-US" altLang="zh-TW" sz="2800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dirty="0" smtClean="0">
                <a:latin typeface="+mn-ea"/>
              </a:rPr>
              <a:t>    </a:t>
            </a:r>
            <a:r>
              <a:rPr lang="zh-TW" altLang="en-US" sz="2400" dirty="0" smtClean="0">
                <a:latin typeface="+mn-ea"/>
              </a:rPr>
              <a:t>報名</a:t>
            </a:r>
            <a:r>
              <a:rPr lang="zh-TW" altLang="en-US" sz="2400" dirty="0">
                <a:latin typeface="+mn-ea"/>
              </a:rPr>
              <a:t>未超過招生</a:t>
            </a:r>
            <a:r>
              <a:rPr lang="zh-TW" altLang="en-US" sz="2400" dirty="0" smtClean="0">
                <a:latin typeface="+mn-ea"/>
              </a:rPr>
              <a:t>名額</a:t>
            </a:r>
            <a:endParaRPr lang="en-US" altLang="zh-TW" sz="2400" dirty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400" b="1" dirty="0" smtClean="0">
                <a:latin typeface="+mn-ea"/>
              </a:rPr>
              <a:t>     全部錄取</a:t>
            </a:r>
            <a:endParaRPr lang="en-US" altLang="zh-TW" sz="2400" b="1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400" dirty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   報名</a:t>
            </a:r>
            <a:r>
              <a:rPr lang="zh-TW" altLang="en-US" sz="2400" dirty="0">
                <a:latin typeface="+mn-ea"/>
              </a:rPr>
              <a:t>超過招生</a:t>
            </a:r>
            <a:r>
              <a:rPr lang="zh-TW" altLang="en-US" sz="2400" dirty="0" smtClean="0">
                <a:latin typeface="+mn-ea"/>
              </a:rPr>
              <a:t>名額</a:t>
            </a:r>
            <a:endParaRPr lang="en-US" altLang="zh-TW" sz="2400" dirty="0" smtClean="0">
              <a:latin typeface="+mn-ea"/>
            </a:endParaRPr>
          </a:p>
        </p:txBody>
      </p:sp>
      <p:sp>
        <p:nvSpPr>
          <p:cNvPr id="35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364259" y="1412970"/>
            <a:ext cx="352935" cy="352935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181">
            <a:extLst>
              <a:ext uri="{FF2B5EF4-FFF2-40B4-BE49-F238E27FC236}">
                <a16:creationId xmlns:a16="http://schemas.microsoft.com/office/drawing/2014/main" id="{E52DCB02-263C-4353-B7EF-CF671ECEBF08}"/>
              </a:ext>
            </a:extLst>
          </p:cNvPr>
          <p:cNvGrpSpPr/>
          <p:nvPr/>
        </p:nvGrpSpPr>
        <p:grpSpPr>
          <a:xfrm>
            <a:off x="6671571" y="340592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37" name="Freeform 3394">
              <a:extLst>
                <a:ext uri="{FF2B5EF4-FFF2-40B4-BE49-F238E27FC236}">
                  <a16:creationId xmlns:a16="http://schemas.microsoft.com/office/drawing/2014/main" id="{18257860-15A4-4FB7-9CB8-D501D71A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95">
              <a:extLst>
                <a:ext uri="{FF2B5EF4-FFF2-40B4-BE49-F238E27FC236}">
                  <a16:creationId xmlns:a16="http://schemas.microsoft.com/office/drawing/2014/main" id="{A743A18B-675E-4A8E-98A3-E23CAC54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196">
            <a:extLst>
              <a:ext uri="{FF2B5EF4-FFF2-40B4-BE49-F238E27FC236}">
                <a16:creationId xmlns:a16="http://schemas.microsoft.com/office/drawing/2014/main" id="{262B0F37-8AFA-4FDC-83E0-59701E2712A4}"/>
              </a:ext>
            </a:extLst>
          </p:cNvPr>
          <p:cNvGrpSpPr/>
          <p:nvPr/>
        </p:nvGrpSpPr>
        <p:grpSpPr>
          <a:xfrm>
            <a:off x="6924958" y="340592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41" name="Freeform 3394">
              <a:extLst>
                <a:ext uri="{FF2B5EF4-FFF2-40B4-BE49-F238E27FC236}">
                  <a16:creationId xmlns:a16="http://schemas.microsoft.com/office/drawing/2014/main" id="{59C98B8D-86B8-40AF-A4DD-21A3C0D7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95">
              <a:extLst>
                <a:ext uri="{FF2B5EF4-FFF2-40B4-BE49-F238E27FC236}">
                  <a16:creationId xmlns:a16="http://schemas.microsoft.com/office/drawing/2014/main" id="{7B5A8D97-E129-4A83-AD81-666D86FBE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211">
            <a:extLst>
              <a:ext uri="{FF2B5EF4-FFF2-40B4-BE49-F238E27FC236}">
                <a16:creationId xmlns:a16="http://schemas.microsoft.com/office/drawing/2014/main" id="{2180B60E-86B1-4CE7-8BED-1CAE6E8C72A7}"/>
              </a:ext>
            </a:extLst>
          </p:cNvPr>
          <p:cNvGrpSpPr/>
          <p:nvPr/>
        </p:nvGrpSpPr>
        <p:grpSpPr>
          <a:xfrm>
            <a:off x="7178345" y="340592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44" name="Freeform 3394">
              <a:extLst>
                <a:ext uri="{FF2B5EF4-FFF2-40B4-BE49-F238E27FC236}">
                  <a16:creationId xmlns:a16="http://schemas.microsoft.com/office/drawing/2014/main" id="{296E9737-077C-4CB1-AFD5-9A44657F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95">
              <a:extLst>
                <a:ext uri="{FF2B5EF4-FFF2-40B4-BE49-F238E27FC236}">
                  <a16:creationId xmlns:a16="http://schemas.microsoft.com/office/drawing/2014/main" id="{50D3D56D-E604-49E0-B704-23D47603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258">
            <a:extLst>
              <a:ext uri="{FF2B5EF4-FFF2-40B4-BE49-F238E27FC236}">
                <a16:creationId xmlns:a16="http://schemas.microsoft.com/office/drawing/2014/main" id="{6D8EDC4B-A996-470E-A468-C062E47C902D}"/>
              </a:ext>
            </a:extLst>
          </p:cNvPr>
          <p:cNvGrpSpPr/>
          <p:nvPr/>
        </p:nvGrpSpPr>
        <p:grpSpPr>
          <a:xfrm>
            <a:off x="7431732" y="340592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47" name="Freeform 3394">
              <a:extLst>
                <a:ext uri="{FF2B5EF4-FFF2-40B4-BE49-F238E27FC236}">
                  <a16:creationId xmlns:a16="http://schemas.microsoft.com/office/drawing/2014/main" id="{F545B7AD-F78B-4D2F-AA7D-8B1E6C992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395">
              <a:extLst>
                <a:ext uri="{FF2B5EF4-FFF2-40B4-BE49-F238E27FC236}">
                  <a16:creationId xmlns:a16="http://schemas.microsoft.com/office/drawing/2014/main" id="{68060862-DF1F-438E-8251-06FDF7306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273">
            <a:extLst>
              <a:ext uri="{FF2B5EF4-FFF2-40B4-BE49-F238E27FC236}">
                <a16:creationId xmlns:a16="http://schemas.microsoft.com/office/drawing/2014/main" id="{5C9A133C-3454-4245-8BAF-1CE56C23BCC7}"/>
              </a:ext>
            </a:extLst>
          </p:cNvPr>
          <p:cNvGrpSpPr/>
          <p:nvPr/>
        </p:nvGrpSpPr>
        <p:grpSpPr>
          <a:xfrm>
            <a:off x="7685119" y="340592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58" name="Freeform 3394">
              <a:extLst>
                <a:ext uri="{FF2B5EF4-FFF2-40B4-BE49-F238E27FC236}">
                  <a16:creationId xmlns:a16="http://schemas.microsoft.com/office/drawing/2014/main" id="{E6CC9539-DAFA-4EBA-AF3E-A81DB9193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95">
              <a:extLst>
                <a:ext uri="{FF2B5EF4-FFF2-40B4-BE49-F238E27FC236}">
                  <a16:creationId xmlns:a16="http://schemas.microsoft.com/office/drawing/2014/main" id="{3FA330DD-7DDF-42EA-BACD-DF67BF5A2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276">
            <a:extLst>
              <a:ext uri="{FF2B5EF4-FFF2-40B4-BE49-F238E27FC236}">
                <a16:creationId xmlns:a16="http://schemas.microsoft.com/office/drawing/2014/main" id="{721BA385-E492-469A-A72F-9F9E0F2FBC19}"/>
              </a:ext>
            </a:extLst>
          </p:cNvPr>
          <p:cNvGrpSpPr/>
          <p:nvPr/>
        </p:nvGrpSpPr>
        <p:grpSpPr>
          <a:xfrm>
            <a:off x="7938506" y="340592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61" name="Freeform 3394">
              <a:extLst>
                <a:ext uri="{FF2B5EF4-FFF2-40B4-BE49-F238E27FC236}">
                  <a16:creationId xmlns:a16="http://schemas.microsoft.com/office/drawing/2014/main" id="{4BB8BE65-E818-43AB-9AF0-D0E1AFBEA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395">
              <a:extLst>
                <a:ext uri="{FF2B5EF4-FFF2-40B4-BE49-F238E27FC236}">
                  <a16:creationId xmlns:a16="http://schemas.microsoft.com/office/drawing/2014/main" id="{6D33B9E1-A9A5-4881-A605-5496ED21B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279">
            <a:extLst>
              <a:ext uri="{FF2B5EF4-FFF2-40B4-BE49-F238E27FC236}">
                <a16:creationId xmlns:a16="http://schemas.microsoft.com/office/drawing/2014/main" id="{F5B526D7-4A56-4ACB-A92C-8C5513AA293B}"/>
              </a:ext>
            </a:extLst>
          </p:cNvPr>
          <p:cNvGrpSpPr/>
          <p:nvPr/>
        </p:nvGrpSpPr>
        <p:grpSpPr>
          <a:xfrm>
            <a:off x="8191893" y="340592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64" name="Freeform 3394">
              <a:extLst>
                <a:ext uri="{FF2B5EF4-FFF2-40B4-BE49-F238E27FC236}">
                  <a16:creationId xmlns:a16="http://schemas.microsoft.com/office/drawing/2014/main" id="{6FA6ADDE-46B2-450C-B100-3710C2DB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395">
              <a:extLst>
                <a:ext uri="{FF2B5EF4-FFF2-40B4-BE49-F238E27FC236}">
                  <a16:creationId xmlns:a16="http://schemas.microsoft.com/office/drawing/2014/main" id="{27F273DD-4B9E-4038-94F3-56C6405D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282">
            <a:extLst>
              <a:ext uri="{FF2B5EF4-FFF2-40B4-BE49-F238E27FC236}">
                <a16:creationId xmlns:a16="http://schemas.microsoft.com/office/drawing/2014/main" id="{71A2B207-9A89-4AE6-8259-E9E04D204159}"/>
              </a:ext>
            </a:extLst>
          </p:cNvPr>
          <p:cNvGrpSpPr/>
          <p:nvPr/>
        </p:nvGrpSpPr>
        <p:grpSpPr>
          <a:xfrm>
            <a:off x="8445280" y="340592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67" name="Freeform 3394">
              <a:extLst>
                <a:ext uri="{FF2B5EF4-FFF2-40B4-BE49-F238E27FC236}">
                  <a16:creationId xmlns:a16="http://schemas.microsoft.com/office/drawing/2014/main" id="{02034C63-7BCD-4419-9642-8923DEDB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395">
              <a:extLst>
                <a:ext uri="{FF2B5EF4-FFF2-40B4-BE49-F238E27FC236}">
                  <a16:creationId xmlns:a16="http://schemas.microsoft.com/office/drawing/2014/main" id="{B7D8508F-6844-4936-836E-45271F08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" name="Group 285">
            <a:extLst>
              <a:ext uri="{FF2B5EF4-FFF2-40B4-BE49-F238E27FC236}">
                <a16:creationId xmlns:a16="http://schemas.microsoft.com/office/drawing/2014/main" id="{311CD589-2756-4F31-9492-AE19A73F00E6}"/>
              </a:ext>
            </a:extLst>
          </p:cNvPr>
          <p:cNvGrpSpPr/>
          <p:nvPr/>
        </p:nvGrpSpPr>
        <p:grpSpPr>
          <a:xfrm>
            <a:off x="8698667" y="340592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70" name="Freeform 3394">
              <a:extLst>
                <a:ext uri="{FF2B5EF4-FFF2-40B4-BE49-F238E27FC236}">
                  <a16:creationId xmlns:a16="http://schemas.microsoft.com/office/drawing/2014/main" id="{80C64E79-6155-4694-837A-A0FE016E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95">
              <a:extLst>
                <a:ext uri="{FF2B5EF4-FFF2-40B4-BE49-F238E27FC236}">
                  <a16:creationId xmlns:a16="http://schemas.microsoft.com/office/drawing/2014/main" id="{BB0A1670-8444-4F72-A95E-BADAA47D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288">
            <a:extLst>
              <a:ext uri="{FF2B5EF4-FFF2-40B4-BE49-F238E27FC236}">
                <a16:creationId xmlns:a16="http://schemas.microsoft.com/office/drawing/2014/main" id="{B23D31AF-959B-4B6F-A9AC-47C7509BBF93}"/>
              </a:ext>
            </a:extLst>
          </p:cNvPr>
          <p:cNvGrpSpPr/>
          <p:nvPr/>
        </p:nvGrpSpPr>
        <p:grpSpPr>
          <a:xfrm>
            <a:off x="8952054" y="3405924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73" name="Freeform 3394">
              <a:extLst>
                <a:ext uri="{FF2B5EF4-FFF2-40B4-BE49-F238E27FC236}">
                  <a16:creationId xmlns:a16="http://schemas.microsoft.com/office/drawing/2014/main" id="{86063D0E-D9EE-4F8C-B217-1C11D0CA2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395">
              <a:extLst>
                <a:ext uri="{FF2B5EF4-FFF2-40B4-BE49-F238E27FC236}">
                  <a16:creationId xmlns:a16="http://schemas.microsoft.com/office/drawing/2014/main" id="{50C772B2-5222-4B0C-9464-6B8F7C539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5" name="直線單箭頭接點 74"/>
          <p:cNvCxnSpPr/>
          <p:nvPr/>
        </p:nvCxnSpPr>
        <p:spPr>
          <a:xfrm>
            <a:off x="2729466" y="3908956"/>
            <a:ext cx="3640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181">
            <a:extLst>
              <a:ext uri="{FF2B5EF4-FFF2-40B4-BE49-F238E27FC236}">
                <a16:creationId xmlns:a16="http://schemas.microsoft.com/office/drawing/2014/main" id="{E52DCB02-263C-4353-B7EF-CF671ECEBF08}"/>
              </a:ext>
            </a:extLst>
          </p:cNvPr>
          <p:cNvGrpSpPr/>
          <p:nvPr/>
        </p:nvGrpSpPr>
        <p:grpSpPr>
          <a:xfrm>
            <a:off x="6669117" y="4122486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78" name="Freeform 3394">
              <a:extLst>
                <a:ext uri="{FF2B5EF4-FFF2-40B4-BE49-F238E27FC236}">
                  <a16:creationId xmlns:a16="http://schemas.microsoft.com/office/drawing/2014/main" id="{18257860-15A4-4FB7-9CB8-D501D71A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395">
              <a:extLst>
                <a:ext uri="{FF2B5EF4-FFF2-40B4-BE49-F238E27FC236}">
                  <a16:creationId xmlns:a16="http://schemas.microsoft.com/office/drawing/2014/main" id="{A743A18B-675E-4A8E-98A3-E23CAC54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196">
            <a:extLst>
              <a:ext uri="{FF2B5EF4-FFF2-40B4-BE49-F238E27FC236}">
                <a16:creationId xmlns:a16="http://schemas.microsoft.com/office/drawing/2014/main" id="{262B0F37-8AFA-4FDC-83E0-59701E2712A4}"/>
              </a:ext>
            </a:extLst>
          </p:cNvPr>
          <p:cNvGrpSpPr/>
          <p:nvPr/>
        </p:nvGrpSpPr>
        <p:grpSpPr>
          <a:xfrm>
            <a:off x="6922504" y="4122486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81" name="Freeform 3394">
              <a:extLst>
                <a:ext uri="{FF2B5EF4-FFF2-40B4-BE49-F238E27FC236}">
                  <a16:creationId xmlns:a16="http://schemas.microsoft.com/office/drawing/2014/main" id="{59C98B8D-86B8-40AF-A4DD-21A3C0D7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395">
              <a:extLst>
                <a:ext uri="{FF2B5EF4-FFF2-40B4-BE49-F238E27FC236}">
                  <a16:creationId xmlns:a16="http://schemas.microsoft.com/office/drawing/2014/main" id="{7B5A8D97-E129-4A83-AD81-666D86FBE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211">
            <a:extLst>
              <a:ext uri="{FF2B5EF4-FFF2-40B4-BE49-F238E27FC236}">
                <a16:creationId xmlns:a16="http://schemas.microsoft.com/office/drawing/2014/main" id="{2180B60E-86B1-4CE7-8BED-1CAE6E8C72A7}"/>
              </a:ext>
            </a:extLst>
          </p:cNvPr>
          <p:cNvGrpSpPr/>
          <p:nvPr/>
        </p:nvGrpSpPr>
        <p:grpSpPr>
          <a:xfrm>
            <a:off x="7175891" y="4122486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84" name="Freeform 3394">
              <a:extLst>
                <a:ext uri="{FF2B5EF4-FFF2-40B4-BE49-F238E27FC236}">
                  <a16:creationId xmlns:a16="http://schemas.microsoft.com/office/drawing/2014/main" id="{296E9737-077C-4CB1-AFD5-9A44657F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395">
              <a:extLst>
                <a:ext uri="{FF2B5EF4-FFF2-40B4-BE49-F238E27FC236}">
                  <a16:creationId xmlns:a16="http://schemas.microsoft.com/office/drawing/2014/main" id="{50D3D56D-E604-49E0-B704-23D47603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258">
            <a:extLst>
              <a:ext uri="{FF2B5EF4-FFF2-40B4-BE49-F238E27FC236}">
                <a16:creationId xmlns:a16="http://schemas.microsoft.com/office/drawing/2014/main" id="{6D8EDC4B-A996-470E-A468-C062E47C902D}"/>
              </a:ext>
            </a:extLst>
          </p:cNvPr>
          <p:cNvGrpSpPr/>
          <p:nvPr/>
        </p:nvGrpSpPr>
        <p:grpSpPr>
          <a:xfrm>
            <a:off x="7429278" y="4122486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87" name="Freeform 3394">
              <a:extLst>
                <a:ext uri="{FF2B5EF4-FFF2-40B4-BE49-F238E27FC236}">
                  <a16:creationId xmlns:a16="http://schemas.microsoft.com/office/drawing/2014/main" id="{F545B7AD-F78B-4D2F-AA7D-8B1E6C992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395">
              <a:extLst>
                <a:ext uri="{FF2B5EF4-FFF2-40B4-BE49-F238E27FC236}">
                  <a16:creationId xmlns:a16="http://schemas.microsoft.com/office/drawing/2014/main" id="{68060862-DF1F-438E-8251-06FDF7306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273">
            <a:extLst>
              <a:ext uri="{FF2B5EF4-FFF2-40B4-BE49-F238E27FC236}">
                <a16:creationId xmlns:a16="http://schemas.microsoft.com/office/drawing/2014/main" id="{5C9A133C-3454-4245-8BAF-1CE56C23BCC7}"/>
              </a:ext>
            </a:extLst>
          </p:cNvPr>
          <p:cNvGrpSpPr/>
          <p:nvPr/>
        </p:nvGrpSpPr>
        <p:grpSpPr>
          <a:xfrm>
            <a:off x="7682665" y="4122486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90" name="Freeform 3394">
              <a:extLst>
                <a:ext uri="{FF2B5EF4-FFF2-40B4-BE49-F238E27FC236}">
                  <a16:creationId xmlns:a16="http://schemas.microsoft.com/office/drawing/2014/main" id="{E6CC9539-DAFA-4EBA-AF3E-A81DB9193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395">
              <a:extLst>
                <a:ext uri="{FF2B5EF4-FFF2-40B4-BE49-F238E27FC236}">
                  <a16:creationId xmlns:a16="http://schemas.microsoft.com/office/drawing/2014/main" id="{3FA330DD-7DDF-42EA-BACD-DF67BF5A2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276">
            <a:extLst>
              <a:ext uri="{FF2B5EF4-FFF2-40B4-BE49-F238E27FC236}">
                <a16:creationId xmlns:a16="http://schemas.microsoft.com/office/drawing/2014/main" id="{721BA385-E492-469A-A72F-9F9E0F2FBC19}"/>
              </a:ext>
            </a:extLst>
          </p:cNvPr>
          <p:cNvGrpSpPr/>
          <p:nvPr/>
        </p:nvGrpSpPr>
        <p:grpSpPr>
          <a:xfrm>
            <a:off x="7936052" y="4122486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93" name="Freeform 3394">
              <a:extLst>
                <a:ext uri="{FF2B5EF4-FFF2-40B4-BE49-F238E27FC236}">
                  <a16:creationId xmlns:a16="http://schemas.microsoft.com/office/drawing/2014/main" id="{4BB8BE65-E818-43AB-9AF0-D0E1AFBEA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395">
              <a:extLst>
                <a:ext uri="{FF2B5EF4-FFF2-40B4-BE49-F238E27FC236}">
                  <a16:creationId xmlns:a16="http://schemas.microsoft.com/office/drawing/2014/main" id="{6D33B9E1-A9A5-4881-A605-5496ED21B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279">
            <a:extLst>
              <a:ext uri="{FF2B5EF4-FFF2-40B4-BE49-F238E27FC236}">
                <a16:creationId xmlns:a16="http://schemas.microsoft.com/office/drawing/2014/main" id="{F5B526D7-4A56-4ACB-A92C-8C5513AA293B}"/>
              </a:ext>
            </a:extLst>
          </p:cNvPr>
          <p:cNvGrpSpPr/>
          <p:nvPr/>
        </p:nvGrpSpPr>
        <p:grpSpPr>
          <a:xfrm>
            <a:off x="8189439" y="4122486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96" name="Freeform 3394">
              <a:extLst>
                <a:ext uri="{FF2B5EF4-FFF2-40B4-BE49-F238E27FC236}">
                  <a16:creationId xmlns:a16="http://schemas.microsoft.com/office/drawing/2014/main" id="{6FA6ADDE-46B2-450C-B100-3710C2DB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395">
              <a:extLst>
                <a:ext uri="{FF2B5EF4-FFF2-40B4-BE49-F238E27FC236}">
                  <a16:creationId xmlns:a16="http://schemas.microsoft.com/office/drawing/2014/main" id="{27F273DD-4B9E-4038-94F3-56C6405D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282">
            <a:extLst>
              <a:ext uri="{FF2B5EF4-FFF2-40B4-BE49-F238E27FC236}">
                <a16:creationId xmlns:a16="http://schemas.microsoft.com/office/drawing/2014/main" id="{71A2B207-9A89-4AE6-8259-E9E04D204159}"/>
              </a:ext>
            </a:extLst>
          </p:cNvPr>
          <p:cNvGrpSpPr/>
          <p:nvPr/>
        </p:nvGrpSpPr>
        <p:grpSpPr>
          <a:xfrm>
            <a:off x="8442826" y="4122486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99" name="Freeform 3394">
              <a:extLst>
                <a:ext uri="{FF2B5EF4-FFF2-40B4-BE49-F238E27FC236}">
                  <a16:creationId xmlns:a16="http://schemas.microsoft.com/office/drawing/2014/main" id="{02034C63-7BCD-4419-9642-8923DEDB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395">
              <a:extLst>
                <a:ext uri="{FF2B5EF4-FFF2-40B4-BE49-F238E27FC236}">
                  <a16:creationId xmlns:a16="http://schemas.microsoft.com/office/drawing/2014/main" id="{B7D8508F-6844-4936-836E-45271F08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285">
            <a:extLst>
              <a:ext uri="{FF2B5EF4-FFF2-40B4-BE49-F238E27FC236}">
                <a16:creationId xmlns:a16="http://schemas.microsoft.com/office/drawing/2014/main" id="{311CD589-2756-4F31-9492-AE19A73F00E6}"/>
              </a:ext>
            </a:extLst>
          </p:cNvPr>
          <p:cNvGrpSpPr/>
          <p:nvPr/>
        </p:nvGrpSpPr>
        <p:grpSpPr>
          <a:xfrm>
            <a:off x="8696213" y="4122486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102" name="Freeform 3394">
              <a:extLst>
                <a:ext uri="{FF2B5EF4-FFF2-40B4-BE49-F238E27FC236}">
                  <a16:creationId xmlns:a16="http://schemas.microsoft.com/office/drawing/2014/main" id="{80C64E79-6155-4694-837A-A0FE016E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395">
              <a:extLst>
                <a:ext uri="{FF2B5EF4-FFF2-40B4-BE49-F238E27FC236}">
                  <a16:creationId xmlns:a16="http://schemas.microsoft.com/office/drawing/2014/main" id="{BB0A1670-8444-4F72-A95E-BADAA47D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" name="Group 288">
            <a:extLst>
              <a:ext uri="{FF2B5EF4-FFF2-40B4-BE49-F238E27FC236}">
                <a16:creationId xmlns:a16="http://schemas.microsoft.com/office/drawing/2014/main" id="{B23D31AF-959B-4B6F-A9AC-47C7509BBF93}"/>
              </a:ext>
            </a:extLst>
          </p:cNvPr>
          <p:cNvGrpSpPr/>
          <p:nvPr/>
        </p:nvGrpSpPr>
        <p:grpSpPr>
          <a:xfrm>
            <a:off x="8949600" y="4122486"/>
            <a:ext cx="142875" cy="28575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105" name="Freeform 3394">
              <a:extLst>
                <a:ext uri="{FF2B5EF4-FFF2-40B4-BE49-F238E27FC236}">
                  <a16:creationId xmlns:a16="http://schemas.microsoft.com/office/drawing/2014/main" id="{86063D0E-D9EE-4F8C-B217-1C11D0CA2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395">
              <a:extLst>
                <a:ext uri="{FF2B5EF4-FFF2-40B4-BE49-F238E27FC236}">
                  <a16:creationId xmlns:a16="http://schemas.microsoft.com/office/drawing/2014/main" id="{50C772B2-5222-4B0C-9464-6B8F7C539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" name="Group 279">
            <a:extLst>
              <a:ext uri="{FF2B5EF4-FFF2-40B4-BE49-F238E27FC236}">
                <a16:creationId xmlns:a16="http://schemas.microsoft.com/office/drawing/2014/main" id="{F5B526D7-4A56-4ACB-A92C-8C5513AA293B}"/>
              </a:ext>
            </a:extLst>
          </p:cNvPr>
          <p:cNvGrpSpPr/>
          <p:nvPr/>
        </p:nvGrpSpPr>
        <p:grpSpPr>
          <a:xfrm>
            <a:off x="8949600" y="4117930"/>
            <a:ext cx="142875" cy="285750"/>
            <a:chOff x="7085013" y="5922963"/>
            <a:chExt cx="142875" cy="285750"/>
          </a:xfrm>
          <a:solidFill>
            <a:schemeClr val="accent1"/>
          </a:solidFill>
        </p:grpSpPr>
        <p:sp>
          <p:nvSpPr>
            <p:cNvPr id="108" name="Freeform 3394">
              <a:extLst>
                <a:ext uri="{FF2B5EF4-FFF2-40B4-BE49-F238E27FC236}">
                  <a16:creationId xmlns:a16="http://schemas.microsoft.com/office/drawing/2014/main" id="{6FA6ADDE-46B2-450C-B100-3710C2DB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395">
              <a:extLst>
                <a:ext uri="{FF2B5EF4-FFF2-40B4-BE49-F238E27FC236}">
                  <a16:creationId xmlns:a16="http://schemas.microsoft.com/office/drawing/2014/main" id="{27F273DD-4B9E-4038-94F3-56C6405D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" name="Group 282">
            <a:extLst>
              <a:ext uri="{FF2B5EF4-FFF2-40B4-BE49-F238E27FC236}">
                <a16:creationId xmlns:a16="http://schemas.microsoft.com/office/drawing/2014/main" id="{71A2B207-9A89-4AE6-8259-E9E04D204159}"/>
              </a:ext>
            </a:extLst>
          </p:cNvPr>
          <p:cNvGrpSpPr/>
          <p:nvPr/>
        </p:nvGrpSpPr>
        <p:grpSpPr>
          <a:xfrm>
            <a:off x="9202987" y="4117930"/>
            <a:ext cx="142875" cy="285750"/>
            <a:chOff x="7085013" y="5922963"/>
            <a:chExt cx="142875" cy="285750"/>
          </a:xfrm>
          <a:solidFill>
            <a:schemeClr val="accent1"/>
          </a:solidFill>
        </p:grpSpPr>
        <p:sp>
          <p:nvSpPr>
            <p:cNvPr id="111" name="Freeform 3394">
              <a:extLst>
                <a:ext uri="{FF2B5EF4-FFF2-40B4-BE49-F238E27FC236}">
                  <a16:creationId xmlns:a16="http://schemas.microsoft.com/office/drawing/2014/main" id="{02034C63-7BCD-4419-9642-8923DEDB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395">
              <a:extLst>
                <a:ext uri="{FF2B5EF4-FFF2-40B4-BE49-F238E27FC236}">
                  <a16:creationId xmlns:a16="http://schemas.microsoft.com/office/drawing/2014/main" id="{B7D8508F-6844-4936-836E-45271F08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285">
            <a:extLst>
              <a:ext uri="{FF2B5EF4-FFF2-40B4-BE49-F238E27FC236}">
                <a16:creationId xmlns:a16="http://schemas.microsoft.com/office/drawing/2014/main" id="{311CD589-2756-4F31-9492-AE19A73F00E6}"/>
              </a:ext>
            </a:extLst>
          </p:cNvPr>
          <p:cNvGrpSpPr/>
          <p:nvPr/>
        </p:nvGrpSpPr>
        <p:grpSpPr>
          <a:xfrm>
            <a:off x="9456374" y="4117930"/>
            <a:ext cx="142875" cy="285750"/>
            <a:chOff x="7085013" y="5922963"/>
            <a:chExt cx="142875" cy="285750"/>
          </a:xfrm>
          <a:solidFill>
            <a:schemeClr val="accent1"/>
          </a:solidFill>
        </p:grpSpPr>
        <p:sp>
          <p:nvSpPr>
            <p:cNvPr id="114" name="Freeform 3394">
              <a:extLst>
                <a:ext uri="{FF2B5EF4-FFF2-40B4-BE49-F238E27FC236}">
                  <a16:creationId xmlns:a16="http://schemas.microsoft.com/office/drawing/2014/main" id="{80C64E79-6155-4694-837A-A0FE016E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395">
              <a:extLst>
                <a:ext uri="{FF2B5EF4-FFF2-40B4-BE49-F238E27FC236}">
                  <a16:creationId xmlns:a16="http://schemas.microsoft.com/office/drawing/2014/main" id="{BB0A1670-8444-4F72-A95E-BADAA47D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364259" y="2930376"/>
            <a:ext cx="352935" cy="352935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868842" y="3409011"/>
            <a:ext cx="279576" cy="27957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868182" y="4123671"/>
            <a:ext cx="279576" cy="27957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0" name="直線單箭頭接點 119"/>
          <p:cNvCxnSpPr/>
          <p:nvPr/>
        </p:nvCxnSpPr>
        <p:spPr>
          <a:xfrm>
            <a:off x="2714720" y="4693918"/>
            <a:ext cx="3640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81">
            <a:extLst>
              <a:ext uri="{FF2B5EF4-FFF2-40B4-BE49-F238E27FC236}">
                <a16:creationId xmlns:a16="http://schemas.microsoft.com/office/drawing/2014/main" id="{E52DCB02-263C-4353-B7EF-CF671ECEBF08}"/>
              </a:ext>
            </a:extLst>
          </p:cNvPr>
          <p:cNvGrpSpPr/>
          <p:nvPr/>
        </p:nvGrpSpPr>
        <p:grpSpPr>
          <a:xfrm>
            <a:off x="3181632" y="4498109"/>
            <a:ext cx="189193" cy="378386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122" name="Freeform 3394">
              <a:extLst>
                <a:ext uri="{FF2B5EF4-FFF2-40B4-BE49-F238E27FC236}">
                  <a16:creationId xmlns:a16="http://schemas.microsoft.com/office/drawing/2014/main" id="{18257860-15A4-4FB7-9CB8-D501D71A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395">
              <a:extLst>
                <a:ext uri="{FF2B5EF4-FFF2-40B4-BE49-F238E27FC236}">
                  <a16:creationId xmlns:a16="http://schemas.microsoft.com/office/drawing/2014/main" id="{A743A18B-675E-4A8E-98A3-E23CAC54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文字方塊 123"/>
          <p:cNvSpPr txBox="1"/>
          <p:nvPr/>
        </p:nvSpPr>
        <p:spPr>
          <a:xfrm>
            <a:off x="3346387" y="4469132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依</a:t>
            </a:r>
            <a:r>
              <a:rPr lang="zh-TW" altLang="en-US" sz="2400" dirty="0"/>
              <a:t>各校所訂定</a:t>
            </a:r>
            <a:r>
              <a:rPr lang="zh-TW" altLang="en-US" sz="2400" dirty="0" smtClean="0"/>
              <a:t>之比序項目</a:t>
            </a:r>
            <a:r>
              <a:rPr lang="zh-TW" altLang="en-US" sz="2400" dirty="0"/>
              <a:t>進行比</a:t>
            </a:r>
            <a:r>
              <a:rPr lang="zh-TW" altLang="en-US" sz="2400" dirty="0" smtClean="0"/>
              <a:t>序</a:t>
            </a:r>
            <a:endParaRPr lang="en-US" altLang="zh-TW" sz="2400" dirty="0" smtClean="0"/>
          </a:p>
          <a:p>
            <a:r>
              <a:rPr lang="zh-TW" altLang="en-US" sz="2400" dirty="0" smtClean="0"/>
              <a:t>積分高者優先</a:t>
            </a:r>
            <a:r>
              <a:rPr lang="zh-TW" altLang="en-US" sz="2400" dirty="0"/>
              <a:t>錄取</a:t>
            </a:r>
          </a:p>
        </p:txBody>
      </p:sp>
      <p:cxnSp>
        <p:nvCxnSpPr>
          <p:cNvPr id="125" name="直線單箭頭接點 124"/>
          <p:cNvCxnSpPr/>
          <p:nvPr/>
        </p:nvCxnSpPr>
        <p:spPr>
          <a:xfrm>
            <a:off x="2718654" y="5391979"/>
            <a:ext cx="3640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81">
            <a:extLst>
              <a:ext uri="{FF2B5EF4-FFF2-40B4-BE49-F238E27FC236}">
                <a16:creationId xmlns:a16="http://schemas.microsoft.com/office/drawing/2014/main" id="{E52DCB02-263C-4353-B7EF-CF671ECEBF08}"/>
              </a:ext>
            </a:extLst>
          </p:cNvPr>
          <p:cNvGrpSpPr/>
          <p:nvPr/>
        </p:nvGrpSpPr>
        <p:grpSpPr>
          <a:xfrm>
            <a:off x="3181632" y="5202598"/>
            <a:ext cx="197600" cy="395200"/>
            <a:chOff x="7085013" y="5922963"/>
            <a:chExt cx="142875" cy="285750"/>
          </a:xfrm>
          <a:solidFill>
            <a:schemeClr val="accent5">
              <a:lumMod val="75000"/>
            </a:schemeClr>
          </a:solidFill>
        </p:grpSpPr>
        <p:sp>
          <p:nvSpPr>
            <p:cNvPr id="127" name="Freeform 3394">
              <a:extLst>
                <a:ext uri="{FF2B5EF4-FFF2-40B4-BE49-F238E27FC236}">
                  <a16:creationId xmlns:a16="http://schemas.microsoft.com/office/drawing/2014/main" id="{18257860-15A4-4FB7-9CB8-D501D71A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395">
              <a:extLst>
                <a:ext uri="{FF2B5EF4-FFF2-40B4-BE49-F238E27FC236}">
                  <a16:creationId xmlns:a16="http://schemas.microsoft.com/office/drawing/2014/main" id="{A743A18B-675E-4A8E-98A3-E23CAC54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9" name="文字方塊 128"/>
          <p:cNvSpPr txBox="1"/>
          <p:nvPr/>
        </p:nvSpPr>
        <p:spPr>
          <a:xfrm>
            <a:off x="3323305" y="5202598"/>
            <a:ext cx="8494633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 sz="2400" dirty="0" smtClean="0">
                <a:latin typeface="+mn-ea"/>
              </a:rPr>
              <a:t>學生積分相同且經</a:t>
            </a:r>
            <a:r>
              <a:rPr lang="zh-TW" altLang="en-US" sz="2400" dirty="0">
                <a:latin typeface="+mn-ea"/>
              </a:rPr>
              <a:t>同分比序順序後仍同分</a:t>
            </a:r>
            <a:r>
              <a:rPr lang="zh-TW" altLang="en-US" sz="2400" dirty="0" smtClean="0">
                <a:latin typeface="+mn-ea"/>
              </a:rPr>
              <a:t>，名額</a:t>
            </a:r>
            <a:r>
              <a:rPr lang="zh-TW" altLang="en-US" sz="2400" dirty="0">
                <a:latin typeface="+mn-ea"/>
              </a:rPr>
              <a:t>不足分配</a:t>
            </a:r>
            <a:r>
              <a:rPr lang="zh-TW" altLang="en-US" sz="2400" dirty="0" smtClean="0">
                <a:latin typeface="+mn-ea"/>
              </a:rPr>
              <a:t>時</a:t>
            </a:r>
            <a:endParaRPr lang="en-US" altLang="zh-TW" sz="2400" dirty="0" smtClean="0">
              <a:latin typeface="+mn-ea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 sz="2400" dirty="0" smtClean="0">
                <a:latin typeface="+mn-ea"/>
              </a:rPr>
              <a:t>，</a:t>
            </a:r>
            <a:r>
              <a:rPr lang="zh-TW" altLang="en-US" sz="2400" dirty="0">
                <a:latin typeface="+mn-ea"/>
              </a:rPr>
              <a:t>不予抽籤，逕報主管機關核准，增加</a:t>
            </a:r>
            <a:r>
              <a:rPr lang="zh-TW" altLang="en-US" sz="2400" dirty="0" smtClean="0">
                <a:latin typeface="+mn-ea"/>
              </a:rPr>
              <a:t>名額</a:t>
            </a:r>
            <a:endParaRPr lang="en-US" altLang="zh-TW" sz="2400" dirty="0">
              <a:latin typeface="+mn-ea"/>
            </a:endParaRPr>
          </a:p>
        </p:txBody>
      </p:sp>
      <p:sp>
        <p:nvSpPr>
          <p:cNvPr id="116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868182" y="1883983"/>
            <a:ext cx="279576" cy="27957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867522" y="2269396"/>
            <a:ext cx="279576" cy="27957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9"/>
            <a:ext cx="4069493" cy="166646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21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4474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4848583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五專免試</a:t>
            </a:r>
            <a:endParaRPr lang="zh-TW" altLang="en-US" b="1" dirty="0"/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>
                <a:solidFill>
                  <a:prstClr val="black"/>
                </a:solidFill>
              </a:rPr>
              <a:t>五專</a:t>
            </a:r>
            <a:r>
              <a:rPr lang="zh-TW" altLang="en-US" sz="4400" b="1" dirty="0">
                <a:solidFill>
                  <a:srgbClr val="FF0000"/>
                </a:solidFill>
              </a:rPr>
              <a:t>聯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免  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積分採計說明</a:t>
            </a:r>
            <a:r>
              <a:rPr lang="en-US" altLang="zh-TW" sz="4400" b="1" dirty="0" smtClean="0">
                <a:solidFill>
                  <a:prstClr val="black"/>
                </a:solidFill>
              </a:rPr>
              <a:t>(1)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255101" y="1302613"/>
            <a:ext cx="95467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TW" altLang="en-US" sz="3200" b="1" dirty="0" smtClean="0">
                <a:solidFill>
                  <a:srgbClr val="FF0000"/>
                </a:solidFill>
                <a:latin typeface="+mn-ea"/>
              </a:rPr>
              <a:t>總積分</a:t>
            </a:r>
            <a:r>
              <a:rPr lang="en-US" altLang="zh-TW" sz="3200" b="1" dirty="0" smtClean="0">
                <a:solidFill>
                  <a:srgbClr val="FF0000"/>
                </a:solidFill>
                <a:latin typeface="+mn-ea"/>
              </a:rPr>
              <a:t>(50)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fontAlgn="ctr"/>
            <a:r>
              <a:rPr lang="en-US" altLang="zh-TW" sz="2400" dirty="0" smtClean="0">
                <a:latin typeface="+mn-ea"/>
              </a:rPr>
              <a:t>    </a:t>
            </a:r>
            <a:r>
              <a:rPr lang="zh-TW" altLang="zh-TW" sz="2000" b="1" dirty="0" smtClean="0">
                <a:solidFill>
                  <a:srgbClr val="0000FF"/>
                </a:solidFill>
                <a:latin typeface="+mn-ea"/>
              </a:rPr>
              <a:t>均衡學習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(6)+</a:t>
            </a:r>
            <a:r>
              <a:rPr lang="zh-TW" altLang="zh-TW" sz="2000" b="1" dirty="0" smtClean="0">
                <a:solidFill>
                  <a:srgbClr val="FF0000"/>
                </a:solidFill>
                <a:latin typeface="+mn-ea"/>
              </a:rPr>
              <a:t>技藝優良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(3)+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其他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(5)+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適性輔導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(3)</a:t>
            </a:r>
          </a:p>
          <a:p>
            <a:pPr fontAlgn="ctr"/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    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+</a:t>
            </a:r>
            <a:r>
              <a:rPr lang="zh-TW" altLang="zh-TW" sz="2000" b="1" dirty="0" smtClean="0">
                <a:solidFill>
                  <a:schemeClr val="accent1"/>
                </a:solidFill>
                <a:latin typeface="+mn-ea"/>
              </a:rPr>
              <a:t>弱勢身分</a:t>
            </a:r>
            <a:r>
              <a:rPr lang="en-US" altLang="zh-TW" sz="2000" b="1" dirty="0" smtClean="0">
                <a:solidFill>
                  <a:schemeClr val="accent1"/>
                </a:solidFill>
                <a:latin typeface="+mn-ea"/>
              </a:rPr>
              <a:t>(2)</a:t>
            </a:r>
            <a:r>
              <a:rPr lang="en-US" altLang="zh-TW" sz="2000" b="1" dirty="0" smtClean="0">
                <a:latin typeface="+mn-ea"/>
              </a:rPr>
              <a:t>+</a:t>
            </a:r>
            <a:r>
              <a:rPr lang="zh-TW" altLang="zh-TW" sz="2000" b="1" dirty="0" smtClean="0">
                <a:solidFill>
                  <a:srgbClr val="0000FF"/>
                </a:solidFill>
                <a:latin typeface="+mn-ea"/>
              </a:rPr>
              <a:t>教育會考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(15)+</a:t>
            </a:r>
            <a:r>
              <a:rPr lang="zh-TW" altLang="zh-TW" sz="2000" b="1" dirty="0" smtClean="0">
                <a:solidFill>
                  <a:srgbClr val="0000FF"/>
                </a:solidFill>
                <a:latin typeface="+mn-ea"/>
              </a:rPr>
              <a:t>多元學習表現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(16)</a:t>
            </a:r>
            <a:endParaRPr lang="en-US" altLang="zh-TW" b="1" dirty="0" smtClean="0">
              <a:solidFill>
                <a:srgbClr val="0000FF"/>
              </a:solidFill>
              <a:latin typeface="+mn-ea"/>
            </a:endParaRPr>
          </a:p>
          <a:p>
            <a:pPr fontAlgn="ctr"/>
            <a:r>
              <a:rPr lang="zh-TW" altLang="en-US" sz="2400" b="1" dirty="0" smtClean="0">
                <a:latin typeface="+mn-ea"/>
              </a:rPr>
              <a:t>均衡學習</a:t>
            </a:r>
            <a:r>
              <a:rPr lang="en-US" altLang="zh-TW" sz="2400" b="1" dirty="0" smtClean="0">
                <a:latin typeface="+mn-ea"/>
              </a:rPr>
              <a:t>(6)</a:t>
            </a:r>
          </a:p>
          <a:p>
            <a:pPr fontAlgn="ctr"/>
            <a:r>
              <a:rPr lang="zh-TW" altLang="en-US" sz="2400" dirty="0" smtClean="0">
                <a:latin typeface="+mn-ea"/>
              </a:rPr>
              <a:t>   </a:t>
            </a:r>
            <a:r>
              <a:rPr lang="zh-TW" altLang="en-US" sz="2000" dirty="0" smtClean="0">
                <a:latin typeface="+mn-ea"/>
              </a:rPr>
              <a:t> 三領域：健</a:t>
            </a:r>
            <a:r>
              <a:rPr lang="zh-TW" altLang="en-US" sz="2000" dirty="0">
                <a:latin typeface="+mn-ea"/>
              </a:rPr>
              <a:t>體、藝文、</a:t>
            </a:r>
            <a:r>
              <a:rPr lang="zh-TW" altLang="en-US" sz="2000" dirty="0" smtClean="0">
                <a:latin typeface="+mn-ea"/>
              </a:rPr>
              <a:t>綜合</a:t>
            </a:r>
            <a:endParaRPr lang="en-US" altLang="zh-TW" sz="2000" dirty="0" smtClean="0">
              <a:latin typeface="+mn-ea"/>
            </a:endParaRPr>
          </a:p>
          <a:p>
            <a:pPr fontAlgn="ctr"/>
            <a:r>
              <a:rPr lang="zh-TW" altLang="en-US" sz="2000" dirty="0">
                <a:latin typeface="+mn-ea"/>
              </a:rPr>
              <a:t> </a:t>
            </a:r>
            <a:r>
              <a:rPr lang="zh-TW" altLang="en-US" sz="2000" dirty="0" smtClean="0">
                <a:latin typeface="+mn-ea"/>
              </a:rPr>
              <a:t>    </a:t>
            </a:r>
            <a:r>
              <a:rPr lang="en-US" altLang="zh-TW" sz="2000" dirty="0">
                <a:latin typeface="+mn-ea"/>
              </a:rPr>
              <a:t>2</a:t>
            </a:r>
            <a:r>
              <a:rPr lang="zh-TW" altLang="en-US" sz="2000" dirty="0" smtClean="0">
                <a:latin typeface="+mn-ea"/>
              </a:rPr>
              <a:t>分</a:t>
            </a:r>
            <a:r>
              <a:rPr lang="en-US" altLang="zh-TW" sz="2000" dirty="0">
                <a:latin typeface="+mn-ea"/>
              </a:rPr>
              <a:t>/</a:t>
            </a:r>
            <a:r>
              <a:rPr lang="zh-TW" altLang="en-US" sz="2000" dirty="0">
                <a:latin typeface="+mn-ea"/>
              </a:rPr>
              <a:t>領域 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五學期平均成績及格</a:t>
            </a:r>
            <a:r>
              <a:rPr lang="en-US" altLang="zh-TW" dirty="0" smtClean="0">
                <a:latin typeface="+mn-ea"/>
              </a:rPr>
              <a:t>)</a:t>
            </a:r>
          </a:p>
          <a:p>
            <a:pPr fontAlgn="ctr"/>
            <a:r>
              <a:rPr lang="zh-TW" altLang="en-US" sz="2400" b="1" dirty="0">
                <a:latin typeface="+mn-ea"/>
              </a:rPr>
              <a:t>技藝</a:t>
            </a:r>
            <a:r>
              <a:rPr lang="zh-TW" altLang="en-US" sz="2400" b="1" dirty="0" smtClean="0">
                <a:latin typeface="+mn-ea"/>
              </a:rPr>
              <a:t>優良</a:t>
            </a:r>
            <a:r>
              <a:rPr lang="en-US" altLang="zh-TW" sz="2400" b="1" dirty="0" smtClean="0">
                <a:latin typeface="+mn-ea"/>
              </a:rPr>
              <a:t>(3)</a:t>
            </a:r>
          </a:p>
          <a:p>
            <a:pPr fontAlgn="ctr"/>
            <a:r>
              <a:rPr lang="zh-TW" altLang="en-US" sz="2400" b="1" dirty="0">
                <a:latin typeface="+mn-ea"/>
              </a:rPr>
              <a:t> </a:t>
            </a:r>
            <a:r>
              <a:rPr lang="zh-TW" altLang="en-US" sz="2400" b="1" dirty="0" smtClean="0">
                <a:latin typeface="+mn-ea"/>
              </a:rPr>
              <a:t>   </a:t>
            </a:r>
            <a:r>
              <a:rPr lang="zh-TW" altLang="en-US" sz="2000" dirty="0" smtClean="0">
                <a:latin typeface="+mn-ea"/>
              </a:rPr>
              <a:t>採</a:t>
            </a:r>
            <a:r>
              <a:rPr lang="zh-TW" altLang="en-US" sz="2000" dirty="0">
                <a:latin typeface="+mn-ea"/>
              </a:rPr>
              <a:t>計技藝教育課程平均總成績</a:t>
            </a:r>
            <a:r>
              <a:rPr lang="zh-TW" altLang="en-US" sz="2000" dirty="0" smtClean="0">
                <a:latin typeface="+mn-ea"/>
              </a:rPr>
              <a:t>：</a:t>
            </a:r>
            <a:endParaRPr lang="en-US" altLang="zh-TW" sz="2000" dirty="0" smtClean="0">
              <a:latin typeface="+mn-ea"/>
            </a:endParaRPr>
          </a:p>
          <a:p>
            <a:pPr fontAlgn="ctr"/>
            <a:r>
              <a:rPr lang="zh-TW" altLang="en-US" sz="2000" dirty="0" smtClean="0">
                <a:latin typeface="+mn-ea"/>
              </a:rPr>
              <a:t>     </a:t>
            </a:r>
            <a:r>
              <a:rPr lang="en-US" altLang="zh-TW" sz="2000" dirty="0" smtClean="0">
                <a:latin typeface="+mn-ea"/>
              </a:rPr>
              <a:t>90</a:t>
            </a:r>
            <a:r>
              <a:rPr lang="zh-TW" altLang="en-US" sz="2000" dirty="0">
                <a:latin typeface="+mn-ea"/>
              </a:rPr>
              <a:t>分以上：</a:t>
            </a:r>
            <a:r>
              <a:rPr lang="en-US" altLang="zh-TW" sz="2000" dirty="0">
                <a:latin typeface="+mn-ea"/>
              </a:rPr>
              <a:t>3</a:t>
            </a:r>
            <a:r>
              <a:rPr lang="zh-TW" altLang="en-US" sz="2000" dirty="0">
                <a:latin typeface="+mn-ea"/>
              </a:rPr>
              <a:t>分、</a:t>
            </a:r>
            <a:r>
              <a:rPr lang="en-US" altLang="zh-TW" sz="2000" dirty="0">
                <a:latin typeface="+mn-ea"/>
              </a:rPr>
              <a:t>80</a:t>
            </a:r>
            <a:r>
              <a:rPr lang="zh-TW" altLang="en-US" sz="2000" dirty="0" smtClean="0">
                <a:latin typeface="+mn-ea"/>
              </a:rPr>
              <a:t>分</a:t>
            </a:r>
            <a:r>
              <a:rPr lang="en-US" altLang="zh-TW" sz="2000" dirty="0">
                <a:latin typeface="+mn-ea"/>
              </a:rPr>
              <a:t>-</a:t>
            </a:r>
            <a:r>
              <a:rPr lang="en-US" altLang="zh-TW" sz="2000" dirty="0" smtClean="0">
                <a:latin typeface="+mn-ea"/>
              </a:rPr>
              <a:t>90</a:t>
            </a:r>
            <a:r>
              <a:rPr lang="zh-TW" altLang="en-US" sz="2000" dirty="0">
                <a:latin typeface="+mn-ea"/>
              </a:rPr>
              <a:t>分：</a:t>
            </a:r>
            <a:r>
              <a:rPr lang="en-US" altLang="zh-TW" sz="2000" dirty="0" smtClean="0">
                <a:latin typeface="+mn-ea"/>
              </a:rPr>
              <a:t>2</a:t>
            </a:r>
            <a:r>
              <a:rPr lang="zh-TW" altLang="en-US" sz="2000" dirty="0" smtClean="0">
                <a:latin typeface="+mn-ea"/>
              </a:rPr>
              <a:t>分、</a:t>
            </a:r>
            <a:r>
              <a:rPr lang="en-US" altLang="zh-TW" sz="2000" dirty="0" smtClean="0">
                <a:latin typeface="+mn-ea"/>
              </a:rPr>
              <a:t>60</a:t>
            </a:r>
            <a:r>
              <a:rPr lang="zh-TW" altLang="en-US" sz="2000" dirty="0" smtClean="0">
                <a:latin typeface="+mn-ea"/>
              </a:rPr>
              <a:t>分</a:t>
            </a:r>
            <a:r>
              <a:rPr lang="en-US" altLang="zh-TW" sz="2000" dirty="0" smtClean="0">
                <a:latin typeface="+mn-ea"/>
              </a:rPr>
              <a:t>-80</a:t>
            </a:r>
            <a:r>
              <a:rPr lang="zh-TW" altLang="en-US" sz="2000" dirty="0">
                <a:latin typeface="+mn-ea"/>
              </a:rPr>
              <a:t>分：</a:t>
            </a:r>
            <a:r>
              <a:rPr lang="en-US" altLang="zh-TW" sz="2000" dirty="0">
                <a:latin typeface="+mn-ea"/>
              </a:rPr>
              <a:t>1.0</a:t>
            </a:r>
            <a:r>
              <a:rPr lang="zh-TW" altLang="en-US" sz="2000" dirty="0" smtClean="0">
                <a:latin typeface="+mn-ea"/>
              </a:rPr>
              <a:t>分</a:t>
            </a:r>
            <a:endParaRPr lang="en-US" altLang="zh-TW" sz="2000" dirty="0" smtClean="0">
              <a:latin typeface="+mn-ea"/>
            </a:endParaRPr>
          </a:p>
          <a:p>
            <a:pPr fontAlgn="ctr"/>
            <a:r>
              <a:rPr lang="zh-TW" altLang="en-US" sz="2400" b="1" dirty="0" smtClean="0">
                <a:latin typeface="+mn-ea"/>
              </a:rPr>
              <a:t>其他</a:t>
            </a:r>
            <a:r>
              <a:rPr lang="en-US" altLang="zh-TW" sz="2400" b="1" dirty="0" smtClean="0">
                <a:latin typeface="+mn-ea"/>
              </a:rPr>
              <a:t>(5)</a:t>
            </a:r>
          </a:p>
          <a:p>
            <a:pPr marL="628650" lvl="0" indent="-62865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</a:t>
            </a:r>
            <a:r>
              <a:rPr lang="zh-TW" altLang="zh-TW" sz="2000" dirty="0" smtClean="0"/>
              <a:t>此</a:t>
            </a:r>
            <a:r>
              <a:rPr lang="zh-TW" altLang="zh-TW" sz="2000" dirty="0"/>
              <a:t>項積分比序項目授權</a:t>
            </a:r>
            <a:r>
              <a:rPr lang="zh-TW" altLang="zh-TW" sz="2000" dirty="0">
                <a:solidFill>
                  <a:schemeClr val="accent1"/>
                </a:solidFill>
              </a:rPr>
              <a:t>各五專</a:t>
            </a:r>
            <a:r>
              <a:rPr lang="zh-TW" altLang="zh-TW" sz="2000" dirty="0" smtClean="0"/>
              <a:t>學校</a:t>
            </a:r>
            <a:r>
              <a:rPr lang="zh-TW" altLang="zh-TW" sz="2000" dirty="0" smtClean="0">
                <a:solidFill>
                  <a:schemeClr val="accent1"/>
                </a:solidFill>
              </a:rPr>
              <a:t>訂定</a:t>
            </a:r>
            <a:r>
              <a:rPr lang="zh-TW" altLang="zh-TW" sz="2000" dirty="0" smtClean="0"/>
              <a:t>之</a:t>
            </a:r>
            <a:r>
              <a:rPr lang="zh-TW" altLang="zh-TW" sz="2000" dirty="0"/>
              <a:t>，</a:t>
            </a:r>
            <a:r>
              <a:rPr lang="zh-TW" altLang="zh-TW" sz="2000" dirty="0" smtClean="0"/>
              <a:t>並評估其操作</a:t>
            </a:r>
            <a:r>
              <a:rPr lang="zh-TW" altLang="zh-TW" sz="2000" dirty="0"/>
              <a:t>及國中學生</a:t>
            </a:r>
            <a:r>
              <a:rPr lang="zh-TW" altLang="zh-TW" sz="2000" dirty="0" smtClean="0"/>
              <a:t>取得</a:t>
            </a:r>
            <a:r>
              <a:rPr lang="zh-TW" altLang="zh-TW" sz="2000" dirty="0"/>
              <a:t>本</a:t>
            </a:r>
            <a:r>
              <a:rPr lang="zh-TW" altLang="zh-TW" sz="2000" dirty="0" smtClean="0"/>
              <a:t>項目</a:t>
            </a:r>
            <a:endParaRPr lang="en-US" altLang="zh-TW" sz="2000" dirty="0" smtClean="0"/>
          </a:p>
          <a:p>
            <a:pPr marL="628650" lvl="0" indent="-62865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</a:t>
            </a:r>
            <a:r>
              <a:rPr lang="zh-TW" altLang="zh-TW" sz="2000" dirty="0" smtClean="0"/>
              <a:t>之可能性，且其性質</a:t>
            </a:r>
            <a:r>
              <a:rPr lang="zh-TW" altLang="zh-TW" sz="2000" dirty="0" smtClean="0">
                <a:solidFill>
                  <a:schemeClr val="accent1"/>
                </a:solidFill>
              </a:rPr>
              <a:t>不能</a:t>
            </a:r>
            <a:r>
              <a:rPr lang="zh-TW" altLang="zh-TW" sz="2000" dirty="0" smtClean="0"/>
              <a:t>與</a:t>
            </a:r>
            <a:r>
              <a:rPr lang="zh-TW" altLang="en-US" sz="2000" dirty="0" smtClean="0"/>
              <a:t>其他</a:t>
            </a:r>
            <a:r>
              <a:rPr lang="zh-TW" altLang="zh-TW" sz="2000" dirty="0" smtClean="0"/>
              <a:t>比序項目相同。如技術士證、英語檢定等。</a:t>
            </a:r>
          </a:p>
          <a:p>
            <a:pPr marL="628650" lvl="0" indent="-6286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000" dirty="0" smtClean="0"/>
              <a:t>      </a:t>
            </a:r>
            <a:r>
              <a:rPr lang="zh-TW" altLang="zh-TW" sz="2000" dirty="0" smtClean="0"/>
              <a:t>此</a:t>
            </a:r>
            <a:r>
              <a:rPr lang="zh-TW" altLang="zh-TW" sz="2000" dirty="0"/>
              <a:t>比序項目至少應分為</a:t>
            </a:r>
            <a:r>
              <a:rPr lang="en-US" altLang="zh-TW" sz="2000" dirty="0">
                <a:solidFill>
                  <a:schemeClr val="accent1"/>
                </a:solidFill>
              </a:rPr>
              <a:t>3</a:t>
            </a:r>
            <a:r>
              <a:rPr lang="zh-TW" altLang="zh-TW" sz="2000" dirty="0"/>
              <a:t>個層級，積分上限為</a:t>
            </a:r>
            <a:r>
              <a:rPr lang="en-US" altLang="zh-TW" sz="2000" dirty="0">
                <a:solidFill>
                  <a:schemeClr val="accent1"/>
                </a:solidFill>
              </a:rPr>
              <a:t>5</a:t>
            </a:r>
            <a:r>
              <a:rPr lang="zh-TW" altLang="zh-TW" sz="2000" dirty="0"/>
              <a:t>分，</a:t>
            </a:r>
            <a:r>
              <a:rPr lang="zh-TW" altLang="zh-TW" sz="2000" dirty="0" smtClean="0"/>
              <a:t>其佔總分比重不得超過</a:t>
            </a:r>
            <a:r>
              <a:rPr lang="en-US" altLang="zh-TW" sz="2000" dirty="0" smtClean="0">
                <a:solidFill>
                  <a:schemeClr val="accent1"/>
                </a:solidFill>
              </a:rPr>
              <a:t>1/10</a:t>
            </a:r>
            <a:r>
              <a:rPr lang="zh-TW" altLang="zh-TW" sz="2000" dirty="0" smtClean="0"/>
              <a:t>，</a:t>
            </a:r>
            <a:endParaRPr lang="en-US" altLang="zh-TW" sz="2000" dirty="0" smtClean="0"/>
          </a:p>
          <a:p>
            <a:pPr marL="628650" lvl="0" indent="-62865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</a:t>
            </a:r>
            <a:r>
              <a:rPr lang="zh-TW" altLang="zh-TW" sz="2000" dirty="0" smtClean="0"/>
              <a:t>若有加權計分時亦同。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4700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9"/>
            <a:ext cx="4069493" cy="166646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22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4474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4848583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五專免試</a:t>
            </a:r>
            <a:endParaRPr lang="zh-TW" altLang="en-US" b="1" dirty="0"/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28219" y="225429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>
                <a:solidFill>
                  <a:prstClr val="black"/>
                </a:solidFill>
              </a:rPr>
              <a:t>五專</a:t>
            </a:r>
            <a:r>
              <a:rPr lang="zh-TW" altLang="en-US" sz="4400" b="1" dirty="0">
                <a:solidFill>
                  <a:srgbClr val="FF0000"/>
                </a:solidFill>
              </a:rPr>
              <a:t>聯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免  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積分採計說明</a:t>
            </a:r>
            <a:r>
              <a:rPr lang="en-US" altLang="zh-TW" sz="4400" b="1" dirty="0" smtClean="0">
                <a:solidFill>
                  <a:prstClr val="black"/>
                </a:solidFill>
              </a:rPr>
              <a:t>(2)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228582" y="1001498"/>
            <a:ext cx="10184121" cy="5537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100"/>
              </a:spcBef>
              <a:spcAft>
                <a:spcPts val="100"/>
              </a:spcAft>
            </a:pP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適性輔導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(3)</a:t>
            </a:r>
          </a:p>
          <a:p>
            <a:pPr fontAlgn="ctr">
              <a:spcBef>
                <a:spcPts val="100"/>
              </a:spcBef>
              <a:spcAft>
                <a:spcPts val="100"/>
              </a:spcAft>
            </a:pPr>
            <a:r>
              <a:rPr lang="zh-TW" altLang="en-US" dirty="0" smtClean="0"/>
              <a:t>      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生涯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發展規劃書中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「家長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意見」、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「導師意見」、「輔導教師意見」</a:t>
            </a:r>
            <a:r>
              <a:rPr lang="en-US" altLang="zh-TW" sz="2000" b="1" dirty="0">
                <a:solidFill>
                  <a:srgbClr val="0000FF"/>
                </a:solidFill>
                <a:latin typeface="+mn-ea"/>
              </a:rPr>
              <a:t>3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者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勾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選五專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者</a:t>
            </a:r>
            <a:endParaRPr lang="en-US" altLang="zh-TW" sz="2000" b="1" dirty="0" smtClean="0">
              <a:solidFill>
                <a:srgbClr val="0000FF"/>
              </a:solidFill>
              <a:latin typeface="+mn-ea"/>
            </a:endParaRPr>
          </a:p>
          <a:p>
            <a:pPr fontAlgn="ctr">
              <a:spcBef>
                <a:spcPts val="100"/>
              </a:spcBef>
              <a:spcAft>
                <a:spcPts val="100"/>
              </a:spcAft>
            </a:pP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    一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項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得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1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分</a:t>
            </a:r>
            <a:endParaRPr lang="en-US" altLang="zh-TW" b="1" dirty="0">
              <a:solidFill>
                <a:srgbClr val="0000FF"/>
              </a:solidFill>
              <a:latin typeface="+mn-ea"/>
            </a:endParaRPr>
          </a:p>
          <a:p>
            <a:pPr fontAlgn="ctr">
              <a:spcBef>
                <a:spcPts val="100"/>
              </a:spcBef>
              <a:spcAft>
                <a:spcPts val="100"/>
              </a:spcAft>
            </a:pPr>
            <a:r>
              <a:rPr lang="zh-TW" altLang="en-US" sz="2400" b="1" dirty="0" smtClean="0">
                <a:latin typeface="+mn-ea"/>
              </a:rPr>
              <a:t>弱勢身分</a:t>
            </a:r>
            <a:r>
              <a:rPr lang="en-US" altLang="zh-TW" sz="2400" b="1" dirty="0" smtClean="0">
                <a:latin typeface="+mn-ea"/>
              </a:rPr>
              <a:t>(2)</a:t>
            </a:r>
          </a:p>
          <a:p>
            <a:pPr fontAlgn="ctr">
              <a:spcBef>
                <a:spcPts val="100"/>
              </a:spcBef>
              <a:spcAft>
                <a:spcPts val="100"/>
              </a:spcAft>
            </a:pPr>
            <a:r>
              <a:rPr lang="zh-TW" altLang="en-US" sz="2400" dirty="0" smtClean="0">
                <a:latin typeface="+mn-ea"/>
              </a:rPr>
              <a:t>  </a:t>
            </a:r>
            <a:r>
              <a:rPr lang="zh-TW" altLang="en-US" sz="2000" dirty="0" smtClean="0">
                <a:latin typeface="+mn-ea"/>
              </a:rPr>
              <a:t>  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低收入戶、中低收入戶、支領失業給付、特殊境遇家庭：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2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分</a:t>
            </a:r>
            <a:endParaRPr lang="en-US" altLang="zh-TW" sz="2000" b="1" dirty="0" smtClean="0">
              <a:solidFill>
                <a:srgbClr val="0000FF"/>
              </a:solidFill>
              <a:latin typeface="+mn-ea"/>
            </a:endParaRPr>
          </a:p>
          <a:p>
            <a:pPr fontAlgn="ctr">
              <a:spcBef>
                <a:spcPts val="100"/>
              </a:spcBef>
              <a:spcAft>
                <a:spcPts val="100"/>
              </a:spcAft>
            </a:pPr>
            <a:r>
              <a:rPr lang="zh-TW" altLang="en-US" sz="2000" dirty="0">
                <a:latin typeface="+mn-ea"/>
              </a:rPr>
              <a:t> </a:t>
            </a:r>
            <a:r>
              <a:rPr lang="zh-TW" altLang="en-US" sz="2000" dirty="0" smtClean="0">
                <a:latin typeface="+mn-ea"/>
              </a:rPr>
              <a:t>    </a:t>
            </a:r>
            <a:r>
              <a:rPr lang="en-US" altLang="zh-TW" dirty="0" smtClean="0">
                <a:latin typeface="+mn-ea"/>
              </a:rPr>
              <a:t>(2</a:t>
            </a:r>
            <a:r>
              <a:rPr lang="zh-TW" altLang="zh-TW" dirty="0" smtClean="0">
                <a:latin typeface="+mn-ea"/>
              </a:rPr>
              <a:t>種以上資格者僅得</a:t>
            </a:r>
            <a:r>
              <a:rPr lang="zh-TW" altLang="zh-TW" dirty="0" smtClean="0">
                <a:solidFill>
                  <a:schemeClr val="accent1"/>
                </a:solidFill>
                <a:latin typeface="+mn-ea"/>
              </a:rPr>
              <a:t>擇一</a:t>
            </a:r>
            <a:r>
              <a:rPr lang="zh-TW" altLang="zh-TW" dirty="0" smtClean="0">
                <a:latin typeface="+mn-ea"/>
              </a:rPr>
              <a:t>計分</a:t>
            </a:r>
            <a:r>
              <a:rPr lang="en-US" altLang="zh-TW" dirty="0" smtClean="0">
                <a:latin typeface="+mn-ea"/>
              </a:rPr>
              <a:t>)</a:t>
            </a:r>
            <a:endParaRPr lang="en-US" altLang="zh-TW" sz="2000" dirty="0" smtClean="0">
              <a:latin typeface="+mn-ea"/>
            </a:endParaRPr>
          </a:p>
          <a:p>
            <a:pPr fontAlgn="ctr">
              <a:spcBef>
                <a:spcPts val="100"/>
              </a:spcBef>
              <a:spcAft>
                <a:spcPts val="100"/>
              </a:spcAft>
            </a:pPr>
            <a:r>
              <a:rPr lang="zh-TW" altLang="en-US" sz="2400" b="1" dirty="0" smtClean="0">
                <a:latin typeface="+mn-ea"/>
              </a:rPr>
              <a:t>教育會考</a:t>
            </a:r>
            <a:r>
              <a:rPr lang="en-US" altLang="zh-TW" sz="2400" b="1" dirty="0" smtClean="0">
                <a:latin typeface="+mn-ea"/>
              </a:rPr>
              <a:t>(15)</a:t>
            </a:r>
          </a:p>
          <a:p>
            <a:pPr marL="76200" indent="-76200">
              <a:spcBef>
                <a:spcPts val="100"/>
              </a:spcBef>
              <a:spcAft>
                <a:spcPts val="100"/>
              </a:spcAft>
            </a:pPr>
            <a:r>
              <a:rPr lang="zh-TW" altLang="en-US" sz="2000" kern="100" dirty="0" smtClean="0">
                <a:latin typeface="+mj-ea"/>
              </a:rPr>
              <a:t>    五科</a:t>
            </a:r>
            <a:r>
              <a:rPr lang="zh-TW" altLang="en-US" sz="2000" dirty="0" smtClean="0">
                <a:latin typeface="+mn-ea"/>
              </a:rPr>
              <a:t>：</a:t>
            </a:r>
            <a:r>
              <a:rPr lang="en-US" altLang="zh-TW" sz="2000" b="1" kern="100" dirty="0" smtClean="0">
                <a:solidFill>
                  <a:srgbClr val="0000FF"/>
                </a:solidFill>
                <a:latin typeface="+mj-ea"/>
              </a:rPr>
              <a:t>A++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、</a:t>
            </a:r>
            <a:r>
              <a:rPr lang="en-US" altLang="zh-TW" sz="2000" b="1" kern="100" dirty="0" smtClean="0">
                <a:solidFill>
                  <a:srgbClr val="0000FF"/>
                </a:solidFill>
                <a:latin typeface="+mj-ea"/>
              </a:rPr>
              <a:t>A+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、</a:t>
            </a:r>
            <a:r>
              <a:rPr lang="en-US" altLang="zh-TW" sz="2000" b="1" kern="100" dirty="0" smtClean="0">
                <a:solidFill>
                  <a:srgbClr val="0000FF"/>
                </a:solidFill>
                <a:latin typeface="+mj-ea"/>
              </a:rPr>
              <a:t>A</a:t>
            </a:r>
            <a:r>
              <a:rPr lang="zh-TW" altLang="en-US" sz="2000" b="1" kern="100" dirty="0" smtClean="0">
                <a:solidFill>
                  <a:srgbClr val="0000FF"/>
                </a:solidFill>
                <a:latin typeface="+mj-ea"/>
              </a:rPr>
              <a:t> 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: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TW" sz="2000" b="1" kern="100" dirty="0">
                <a:solidFill>
                  <a:srgbClr val="0000FF"/>
                </a:solidFill>
                <a:latin typeface="+mj-ea"/>
              </a:rPr>
              <a:t>3</a:t>
            </a:r>
            <a:r>
              <a:rPr lang="zh-TW" altLang="en-US" sz="2000" b="1" kern="100" dirty="0" smtClean="0">
                <a:solidFill>
                  <a:srgbClr val="0000FF"/>
                </a:solidFill>
                <a:latin typeface="+mj-ea"/>
              </a:rPr>
              <a:t>分   </a:t>
            </a:r>
            <a:r>
              <a:rPr lang="en-US" altLang="zh-TW" sz="2000" kern="100" dirty="0" smtClean="0">
                <a:latin typeface="+mj-ea"/>
              </a:rPr>
              <a:t>B++</a:t>
            </a:r>
            <a:r>
              <a:rPr lang="zh-TW" altLang="en-US" sz="2000" dirty="0" smtClean="0">
                <a:latin typeface="+mn-ea"/>
              </a:rPr>
              <a:t>、</a:t>
            </a:r>
            <a:r>
              <a:rPr lang="en-US" altLang="zh-TW" sz="2000" kern="100" dirty="0" smtClean="0">
                <a:latin typeface="+mj-ea"/>
              </a:rPr>
              <a:t>B+</a:t>
            </a:r>
            <a:r>
              <a:rPr lang="zh-TW" altLang="en-US" sz="2000" dirty="0" smtClean="0">
                <a:latin typeface="+mn-ea"/>
              </a:rPr>
              <a:t>、</a:t>
            </a:r>
            <a:r>
              <a:rPr lang="en-US" altLang="zh-TW" sz="2000" kern="100" dirty="0" smtClean="0">
                <a:latin typeface="+mj-ea"/>
              </a:rPr>
              <a:t>B</a:t>
            </a:r>
            <a:r>
              <a:rPr lang="zh-TW" altLang="en-US" sz="2000" kern="100" dirty="0" smtClean="0">
                <a:latin typeface="+mj-ea"/>
              </a:rPr>
              <a:t> </a:t>
            </a:r>
            <a:r>
              <a:rPr lang="en-US" altLang="zh-TW" sz="2000" dirty="0" smtClean="0">
                <a:latin typeface="+mn-ea"/>
              </a:rPr>
              <a:t>:</a:t>
            </a:r>
            <a:r>
              <a:rPr lang="zh-TW" altLang="en-US" sz="2000" dirty="0" smtClean="0">
                <a:latin typeface="+mn-ea"/>
              </a:rPr>
              <a:t> </a:t>
            </a:r>
            <a:r>
              <a:rPr lang="en-US" altLang="zh-TW" sz="2000" kern="100" dirty="0" smtClean="0">
                <a:latin typeface="+mj-ea"/>
              </a:rPr>
              <a:t>2</a:t>
            </a:r>
            <a:r>
              <a:rPr lang="zh-TW" altLang="en-US" sz="2000" kern="100" dirty="0" smtClean="0">
                <a:latin typeface="+mj-ea"/>
              </a:rPr>
              <a:t>分      </a:t>
            </a:r>
            <a:r>
              <a:rPr lang="en-US" altLang="zh-TW" sz="2000" kern="100" dirty="0" smtClean="0">
                <a:latin typeface="+mj-ea"/>
              </a:rPr>
              <a:t>C</a:t>
            </a:r>
            <a:r>
              <a:rPr lang="zh-TW" altLang="en-US" sz="2000" kern="100" dirty="0" smtClean="0">
                <a:latin typeface="+mj-ea"/>
              </a:rPr>
              <a:t> </a:t>
            </a:r>
            <a:r>
              <a:rPr lang="en-US" altLang="zh-TW" sz="2000" dirty="0" smtClean="0">
                <a:latin typeface="+mn-ea"/>
              </a:rPr>
              <a:t>:</a:t>
            </a:r>
            <a:r>
              <a:rPr lang="zh-TW" altLang="en-US" sz="2000" dirty="0" smtClean="0">
                <a:latin typeface="+mn-ea"/>
              </a:rPr>
              <a:t> </a:t>
            </a:r>
            <a:r>
              <a:rPr lang="en-US" altLang="zh-TW" sz="2000" kern="100" dirty="0" smtClean="0">
                <a:latin typeface="+mj-ea"/>
              </a:rPr>
              <a:t>1</a:t>
            </a:r>
            <a:r>
              <a:rPr lang="zh-TW" altLang="en-US" sz="2000" kern="100" dirty="0" smtClean="0">
                <a:latin typeface="+mj-ea"/>
              </a:rPr>
              <a:t>分</a:t>
            </a:r>
            <a:endParaRPr lang="en-US" altLang="zh-TW" sz="2000" kern="100" dirty="0" smtClean="0">
              <a:latin typeface="+mj-ea"/>
            </a:endParaRPr>
          </a:p>
          <a:p>
            <a:pPr marL="76200" indent="-76200">
              <a:spcBef>
                <a:spcPts val="100"/>
              </a:spcBef>
              <a:spcAft>
                <a:spcPts val="100"/>
              </a:spcAft>
            </a:pPr>
            <a:r>
              <a:rPr lang="zh-TW" altLang="en-US" sz="2000" kern="100" dirty="0">
                <a:latin typeface="+mj-ea"/>
              </a:rPr>
              <a:t> </a:t>
            </a:r>
            <a:r>
              <a:rPr lang="zh-TW" altLang="en-US" sz="2000" kern="100" dirty="0" smtClean="0">
                <a:latin typeface="+mj-ea"/>
              </a:rPr>
              <a:t>   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積分相同時得依</a:t>
            </a:r>
            <a:r>
              <a:rPr lang="zh-TW" altLang="en-US" dirty="0" smtClean="0">
                <a:latin typeface="+mn-ea"/>
              </a:rPr>
              <a:t>國、英、數、自、社及寫作之</a:t>
            </a:r>
            <a:r>
              <a:rPr lang="zh-TW" altLang="en-US" dirty="0">
                <a:latin typeface="+mn-ea"/>
              </a:rPr>
              <a:t>積分作為比序項目</a:t>
            </a:r>
            <a:r>
              <a:rPr lang="en-US" altLang="zh-TW" dirty="0">
                <a:latin typeface="+mn-ea"/>
              </a:rPr>
              <a:t>)</a:t>
            </a:r>
            <a:endParaRPr lang="en-US" altLang="zh-TW" sz="2000" kern="100" dirty="0" smtClean="0">
              <a:latin typeface="+mn-ea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TW" altLang="zh-TW" sz="2400" b="1" dirty="0" smtClean="0">
                <a:latin typeface="+mn-ea"/>
              </a:rPr>
              <a:t>多元</a:t>
            </a:r>
            <a:r>
              <a:rPr lang="zh-TW" altLang="zh-TW" sz="2400" b="1" dirty="0">
                <a:latin typeface="+mn-ea"/>
              </a:rPr>
              <a:t>學習</a:t>
            </a:r>
            <a:r>
              <a:rPr lang="zh-TW" altLang="zh-TW" sz="2400" b="1" dirty="0" smtClean="0">
                <a:latin typeface="+mn-ea"/>
              </a:rPr>
              <a:t>表現</a:t>
            </a:r>
            <a:r>
              <a:rPr lang="en-US" altLang="zh-TW" sz="2400" b="1" dirty="0" smtClean="0">
                <a:latin typeface="+mn-ea"/>
              </a:rPr>
              <a:t>(</a:t>
            </a:r>
            <a:r>
              <a:rPr lang="en-US" altLang="zh-TW" sz="2400" b="1" dirty="0" smtClean="0">
                <a:solidFill>
                  <a:schemeClr val="accent1"/>
                </a:solidFill>
                <a:latin typeface="+mn-ea"/>
              </a:rPr>
              <a:t>16</a:t>
            </a:r>
            <a:r>
              <a:rPr lang="en-US" altLang="zh-TW" sz="2400" b="1" dirty="0" smtClean="0">
                <a:latin typeface="+mn-ea"/>
              </a:rPr>
              <a:t>)</a:t>
            </a:r>
          </a:p>
          <a:p>
            <a:pPr fontAlgn="base"/>
            <a:r>
              <a:rPr lang="zh-TW" altLang="en-US" sz="2000" dirty="0" smtClean="0">
                <a:latin typeface="+mn-ea"/>
              </a:rPr>
              <a:t>    競賽</a:t>
            </a:r>
            <a:r>
              <a:rPr lang="en-US" altLang="zh-TW" sz="2000" dirty="0" smtClean="0">
                <a:latin typeface="+mn-ea"/>
              </a:rPr>
              <a:t>(7)</a:t>
            </a:r>
            <a:r>
              <a:rPr lang="zh-TW" altLang="en-US" sz="2000" dirty="0" smtClean="0">
                <a:latin typeface="+mn-ea"/>
              </a:rPr>
              <a:t>：</a:t>
            </a:r>
            <a:r>
              <a:rPr lang="zh-TW" altLang="zh-TW" sz="2000" dirty="0"/>
              <a:t>全國第一名得</a:t>
            </a:r>
            <a:r>
              <a:rPr lang="en-US" altLang="zh-TW" sz="2000" dirty="0"/>
              <a:t>6</a:t>
            </a:r>
            <a:r>
              <a:rPr lang="zh-TW" altLang="zh-TW" sz="2000" dirty="0"/>
              <a:t>分、第二名得</a:t>
            </a:r>
            <a:r>
              <a:rPr lang="en-US" altLang="zh-TW" sz="2000" dirty="0"/>
              <a:t>5</a:t>
            </a:r>
            <a:r>
              <a:rPr lang="zh-TW" altLang="zh-TW" sz="2000" dirty="0"/>
              <a:t>分、第三名得</a:t>
            </a:r>
            <a:r>
              <a:rPr lang="en-US" altLang="zh-TW" sz="2000" dirty="0"/>
              <a:t>4</a:t>
            </a:r>
            <a:r>
              <a:rPr lang="zh-TW" altLang="zh-TW" sz="2000" dirty="0" smtClean="0"/>
              <a:t>分</a:t>
            </a:r>
            <a:endParaRPr lang="en-US" altLang="zh-TW" sz="2000" dirty="0" smtClean="0"/>
          </a:p>
          <a:p>
            <a:pPr fontAlgn="base"/>
            <a:r>
              <a:rPr lang="zh-TW" altLang="en-US" sz="2000" dirty="0"/>
              <a:t> </a:t>
            </a:r>
            <a:r>
              <a:rPr lang="zh-TW" altLang="en-US" sz="2000" dirty="0" smtClean="0"/>
              <a:t>                       </a:t>
            </a:r>
            <a:r>
              <a:rPr lang="zh-TW" altLang="zh-TW" sz="2000" dirty="0" smtClean="0"/>
              <a:t>全國</a:t>
            </a:r>
            <a:r>
              <a:rPr lang="zh-TW" altLang="zh-TW" sz="2000" dirty="0"/>
              <a:t>四至六名與區域及縣（市）第一名得</a:t>
            </a:r>
            <a:r>
              <a:rPr lang="en-US" altLang="zh-TW" sz="2000" dirty="0"/>
              <a:t>3</a:t>
            </a:r>
            <a:r>
              <a:rPr lang="zh-TW" altLang="zh-TW" sz="2000" dirty="0" smtClean="0"/>
              <a:t>分</a:t>
            </a:r>
            <a:endParaRPr lang="en-US" altLang="zh-TW" sz="2000" dirty="0" smtClean="0"/>
          </a:p>
          <a:p>
            <a:pPr fontAlgn="base"/>
            <a:r>
              <a:rPr lang="zh-TW" altLang="en-US" sz="2000" dirty="0"/>
              <a:t> </a:t>
            </a:r>
            <a:r>
              <a:rPr lang="zh-TW" altLang="en-US" sz="2000" dirty="0" smtClean="0"/>
              <a:t>                       </a:t>
            </a:r>
            <a:r>
              <a:rPr lang="zh-TW" altLang="zh-TW" sz="2000" dirty="0" smtClean="0"/>
              <a:t>區域</a:t>
            </a:r>
            <a:r>
              <a:rPr lang="zh-TW" altLang="zh-TW" sz="2000" dirty="0"/>
              <a:t>及縣（市）第二名得</a:t>
            </a:r>
            <a:r>
              <a:rPr lang="en-US" altLang="zh-TW" sz="2000" dirty="0"/>
              <a:t>2</a:t>
            </a:r>
            <a:r>
              <a:rPr lang="zh-TW" altLang="zh-TW" sz="2000" dirty="0" smtClean="0"/>
              <a:t>分</a:t>
            </a:r>
            <a:endParaRPr lang="en-US" altLang="zh-TW" sz="2000" dirty="0" smtClean="0"/>
          </a:p>
          <a:p>
            <a:pPr fontAlgn="base"/>
            <a:r>
              <a:rPr lang="zh-TW" altLang="en-US" sz="2000" dirty="0"/>
              <a:t> </a:t>
            </a:r>
            <a:r>
              <a:rPr lang="zh-TW" altLang="en-US" sz="2000" dirty="0" smtClean="0"/>
              <a:t>                       </a:t>
            </a:r>
            <a:r>
              <a:rPr lang="zh-TW" altLang="zh-TW" sz="2000" dirty="0" smtClean="0"/>
              <a:t>區域</a:t>
            </a:r>
            <a:r>
              <a:rPr lang="zh-TW" altLang="zh-TW" sz="2000" dirty="0"/>
              <a:t>及縣（市）第三名得</a:t>
            </a:r>
            <a:r>
              <a:rPr lang="en-US" altLang="zh-TW" sz="2000" dirty="0"/>
              <a:t>1</a:t>
            </a:r>
            <a:r>
              <a:rPr lang="zh-TW" altLang="zh-TW" sz="2000" dirty="0" smtClean="0"/>
              <a:t>分</a:t>
            </a:r>
            <a:endParaRPr lang="en-US" altLang="zh-TW" sz="2000" dirty="0" smtClean="0"/>
          </a:p>
          <a:p>
            <a:pPr fontAlgn="base"/>
            <a:r>
              <a:rPr lang="zh-TW" altLang="en-US" dirty="0" smtClean="0">
                <a:latin typeface="+mn-ea"/>
              </a:rPr>
              <a:t>                      </a:t>
            </a:r>
            <a:r>
              <a:rPr lang="zh-TW" altLang="en-US" sz="2000" dirty="0">
                <a:latin typeface="+mn-ea"/>
              </a:rPr>
              <a:t>國際科技展覽及國際</a:t>
            </a:r>
            <a:r>
              <a:rPr lang="zh-TW" altLang="en-US" sz="2000" dirty="0" smtClean="0">
                <a:latin typeface="+mn-ea"/>
              </a:rPr>
              <a:t>運動會第一名</a:t>
            </a:r>
            <a:r>
              <a:rPr lang="zh-TW" altLang="en-US" sz="2000" dirty="0">
                <a:latin typeface="+mn-ea"/>
              </a:rPr>
              <a:t>得</a:t>
            </a:r>
            <a:r>
              <a:rPr lang="en-US" altLang="zh-TW" sz="2000" dirty="0">
                <a:latin typeface="+mn-ea"/>
              </a:rPr>
              <a:t>7</a:t>
            </a:r>
            <a:r>
              <a:rPr lang="zh-TW" altLang="en-US" sz="2000" dirty="0">
                <a:latin typeface="+mn-ea"/>
              </a:rPr>
              <a:t>分</a:t>
            </a:r>
            <a:r>
              <a:rPr lang="zh-TW" altLang="en-US" sz="2000" dirty="0" smtClean="0">
                <a:latin typeface="+mn-ea"/>
              </a:rPr>
              <a:t>、第二</a:t>
            </a:r>
            <a:r>
              <a:rPr lang="zh-TW" altLang="en-US" sz="2000" dirty="0">
                <a:latin typeface="+mn-ea"/>
              </a:rPr>
              <a:t>名得</a:t>
            </a:r>
            <a:r>
              <a:rPr lang="en-US" altLang="zh-TW" sz="2000" dirty="0">
                <a:latin typeface="+mn-ea"/>
              </a:rPr>
              <a:t>6</a:t>
            </a:r>
            <a:r>
              <a:rPr lang="zh-TW" altLang="en-US" sz="2000" dirty="0">
                <a:latin typeface="+mn-ea"/>
              </a:rPr>
              <a:t>分</a:t>
            </a:r>
            <a:r>
              <a:rPr lang="zh-TW" altLang="en-US" sz="2000" dirty="0" smtClean="0">
                <a:latin typeface="+mn-ea"/>
              </a:rPr>
              <a:t>、第三</a:t>
            </a:r>
            <a:r>
              <a:rPr lang="zh-TW" altLang="en-US" sz="2000" dirty="0">
                <a:latin typeface="+mn-ea"/>
              </a:rPr>
              <a:t>名得</a:t>
            </a:r>
            <a:r>
              <a:rPr lang="en-US" altLang="zh-TW" sz="2000" dirty="0">
                <a:latin typeface="+mn-ea"/>
              </a:rPr>
              <a:t>5</a:t>
            </a:r>
            <a:r>
              <a:rPr lang="zh-TW" altLang="en-US" sz="2000" dirty="0">
                <a:latin typeface="+mn-ea"/>
              </a:rPr>
              <a:t>分</a:t>
            </a:r>
            <a:endParaRPr lang="zh-TW" altLang="zh-TW" sz="2000" dirty="0">
              <a:latin typeface="+mn-ea"/>
            </a:endParaRPr>
          </a:p>
          <a:p>
            <a:pPr marL="3175" lvl="0" fontAlgn="base">
              <a:spcAft>
                <a:spcPct val="0"/>
              </a:spcAft>
            </a:pPr>
            <a:r>
              <a:rPr lang="zh-TW" altLang="en-US" sz="2000" dirty="0" smtClean="0">
                <a:latin typeface="+mn-ea"/>
              </a:rPr>
              <a:t>    </a:t>
            </a:r>
            <a:endParaRPr lang="zh-TW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69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9"/>
            <a:ext cx="4069493" cy="166646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23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4474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4848583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五專免試</a:t>
            </a:r>
            <a:endParaRPr lang="zh-TW" altLang="en-US" b="1" dirty="0"/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28219" y="448023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>
                <a:solidFill>
                  <a:prstClr val="black"/>
                </a:solidFill>
              </a:rPr>
              <a:t>五專</a:t>
            </a:r>
            <a:r>
              <a:rPr lang="zh-TW" altLang="en-US" sz="4400" b="1" dirty="0">
                <a:solidFill>
                  <a:srgbClr val="FF0000"/>
                </a:solidFill>
              </a:rPr>
              <a:t>聯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免  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積分採計說明</a:t>
            </a:r>
            <a:r>
              <a:rPr lang="en-US" altLang="zh-TW" sz="4400" b="1" dirty="0" smtClean="0">
                <a:solidFill>
                  <a:prstClr val="black"/>
                </a:solidFill>
              </a:rPr>
              <a:t>(3)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927653" y="1391673"/>
            <a:ext cx="10184121" cy="4814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TW" altLang="zh-TW" sz="2400" b="1" dirty="0" smtClean="0">
                <a:latin typeface="+mn-ea"/>
              </a:rPr>
              <a:t>多元</a:t>
            </a:r>
            <a:r>
              <a:rPr lang="zh-TW" altLang="zh-TW" sz="2400" b="1" dirty="0">
                <a:latin typeface="+mn-ea"/>
              </a:rPr>
              <a:t>學習</a:t>
            </a:r>
            <a:r>
              <a:rPr lang="zh-TW" altLang="zh-TW" sz="2400" b="1" dirty="0" smtClean="0">
                <a:latin typeface="+mn-ea"/>
              </a:rPr>
              <a:t>表現</a:t>
            </a:r>
            <a:r>
              <a:rPr lang="en-US" altLang="zh-TW" sz="2400" b="1" dirty="0" smtClean="0">
                <a:latin typeface="+mn-ea"/>
              </a:rPr>
              <a:t>(</a:t>
            </a:r>
            <a:r>
              <a:rPr lang="en-US" altLang="zh-TW" sz="2400" b="1" dirty="0" smtClean="0">
                <a:solidFill>
                  <a:schemeClr val="accent1"/>
                </a:solidFill>
                <a:latin typeface="+mn-ea"/>
              </a:rPr>
              <a:t>16</a:t>
            </a:r>
            <a:r>
              <a:rPr lang="en-US" altLang="zh-TW" sz="2400" b="1" dirty="0" smtClean="0">
                <a:latin typeface="+mn-ea"/>
              </a:rPr>
              <a:t>)</a:t>
            </a:r>
          </a:p>
          <a:p>
            <a:pPr fontAlgn="base"/>
            <a:r>
              <a:rPr lang="zh-TW" altLang="en-US" sz="2000" dirty="0" smtClean="0">
                <a:latin typeface="+mn-ea"/>
              </a:rPr>
              <a:t>     服務學習</a:t>
            </a:r>
            <a:r>
              <a:rPr lang="en-US" altLang="zh-TW" sz="2000" dirty="0" smtClean="0">
                <a:latin typeface="+mn-ea"/>
              </a:rPr>
              <a:t>(7)</a:t>
            </a:r>
            <a:r>
              <a:rPr lang="zh-TW" altLang="en-US" sz="2000" dirty="0" smtClean="0">
                <a:latin typeface="+mn-ea"/>
              </a:rPr>
              <a:t>：擔任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班級幹部、小老師或社團幹部任滿一學期得</a:t>
            </a:r>
            <a:r>
              <a:rPr lang="en-US" altLang="zh-TW" sz="2000" b="1" dirty="0">
                <a:solidFill>
                  <a:srgbClr val="0000FF"/>
                </a:solidFill>
                <a:latin typeface="+mn-ea"/>
              </a:rPr>
              <a:t>1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分</a:t>
            </a:r>
            <a:r>
              <a:rPr lang="zh-TW" altLang="en-US" sz="2000" dirty="0" smtClean="0">
                <a:latin typeface="+mn-ea"/>
              </a:rPr>
              <a:t>，一</a:t>
            </a:r>
            <a:r>
              <a:rPr lang="zh-TW" altLang="en-US" sz="2000" dirty="0">
                <a:latin typeface="+mn-ea"/>
              </a:rPr>
              <a:t>學期</a:t>
            </a:r>
            <a:r>
              <a:rPr lang="zh-TW" altLang="en-US" sz="2000" dirty="0" smtClean="0">
                <a:latin typeface="+mn-ea"/>
              </a:rPr>
              <a:t>同時擔任</a:t>
            </a:r>
            <a:endParaRPr lang="en-US" altLang="zh-TW" sz="2000" dirty="0" smtClean="0">
              <a:latin typeface="+mn-ea"/>
            </a:endParaRPr>
          </a:p>
          <a:p>
            <a:pPr fontAlgn="base"/>
            <a:r>
              <a:rPr lang="zh-TW" altLang="en-US" sz="2000" dirty="0">
                <a:latin typeface="+mn-ea"/>
              </a:rPr>
              <a:t> </a:t>
            </a:r>
            <a:r>
              <a:rPr lang="zh-TW" altLang="en-US" sz="2000" dirty="0" smtClean="0">
                <a:latin typeface="+mn-ea"/>
              </a:rPr>
              <a:t>                           仍以</a:t>
            </a:r>
            <a:r>
              <a:rPr lang="en-US" altLang="zh-TW" sz="2000" dirty="0">
                <a:latin typeface="+mn-ea"/>
              </a:rPr>
              <a:t>1</a:t>
            </a:r>
            <a:r>
              <a:rPr lang="zh-TW" altLang="en-US" sz="2000" dirty="0">
                <a:latin typeface="+mn-ea"/>
              </a:rPr>
              <a:t>分採</a:t>
            </a:r>
            <a:r>
              <a:rPr lang="zh-TW" altLang="en-US" sz="2000" dirty="0" smtClean="0">
                <a:latin typeface="+mn-ea"/>
              </a:rPr>
              <a:t>計</a:t>
            </a:r>
            <a:endParaRPr lang="zh-TW" altLang="en-US" sz="2000" dirty="0">
              <a:latin typeface="+mn-ea"/>
            </a:endParaRPr>
          </a:p>
          <a:p>
            <a:pPr marL="3175" lvl="0" fontAlgn="base">
              <a:spcAft>
                <a:spcPct val="0"/>
              </a:spcAft>
            </a:pPr>
            <a:r>
              <a:rPr lang="en-US" altLang="zh-TW" sz="2000" dirty="0">
                <a:latin typeface="+mn-ea"/>
              </a:rPr>
              <a:t>             </a:t>
            </a:r>
            <a:r>
              <a:rPr lang="zh-TW" altLang="en-US" sz="2000" dirty="0" smtClean="0">
                <a:latin typeface="+mn-ea"/>
              </a:rPr>
              <a:t>               參加</a:t>
            </a:r>
            <a:r>
              <a:rPr lang="zh-TW" altLang="en-US" sz="2000" dirty="0">
                <a:latin typeface="+mn-ea"/>
              </a:rPr>
              <a:t>校內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服務學習</a:t>
            </a:r>
            <a:r>
              <a:rPr lang="zh-TW" altLang="en-US" sz="2000" dirty="0">
                <a:latin typeface="+mn-ea"/>
              </a:rPr>
              <a:t>課程及活動</a:t>
            </a:r>
            <a:r>
              <a:rPr lang="zh-TW" altLang="en-US" sz="2000" dirty="0" smtClean="0">
                <a:latin typeface="+mn-ea"/>
              </a:rPr>
              <a:t>、校外</a:t>
            </a:r>
            <a:r>
              <a:rPr lang="zh-TW" altLang="en-US" sz="2000" dirty="0">
                <a:latin typeface="+mn-ea"/>
              </a:rPr>
              <a:t>參加志工服務或社區</a:t>
            </a:r>
            <a:r>
              <a:rPr lang="zh-TW" altLang="en-US" sz="2000" dirty="0" smtClean="0">
                <a:latin typeface="+mn-ea"/>
              </a:rPr>
              <a:t>服務滿</a:t>
            </a:r>
            <a:r>
              <a:rPr lang="en-US" altLang="zh-TW" sz="2000" dirty="0" smtClean="0">
                <a:latin typeface="+mn-ea"/>
              </a:rPr>
              <a:t>8</a:t>
            </a:r>
            <a:r>
              <a:rPr lang="zh-TW" altLang="en-US" sz="2000" dirty="0" smtClean="0">
                <a:latin typeface="+mn-ea"/>
              </a:rPr>
              <a:t>小時</a:t>
            </a:r>
            <a:endParaRPr lang="en-US" altLang="zh-TW" sz="2000" dirty="0" smtClean="0">
              <a:latin typeface="+mn-ea"/>
            </a:endParaRPr>
          </a:p>
          <a:p>
            <a:pPr marL="3175" lvl="0" fontAlgn="base">
              <a:spcAft>
                <a:spcPct val="0"/>
              </a:spcAft>
            </a:pPr>
            <a:r>
              <a:rPr lang="zh-TW" altLang="en-US" sz="2000" dirty="0">
                <a:latin typeface="+mn-ea"/>
              </a:rPr>
              <a:t> </a:t>
            </a:r>
            <a:r>
              <a:rPr lang="zh-TW" altLang="en-US" sz="2000" dirty="0" smtClean="0">
                <a:latin typeface="+mn-ea"/>
              </a:rPr>
              <a:t>                           得</a:t>
            </a:r>
            <a:r>
              <a:rPr lang="en-US" altLang="zh-TW" sz="2000" dirty="0">
                <a:latin typeface="+mn-ea"/>
              </a:rPr>
              <a:t>1</a:t>
            </a:r>
            <a:r>
              <a:rPr lang="zh-TW" altLang="en-US" sz="2000" dirty="0">
                <a:latin typeface="+mn-ea"/>
              </a:rPr>
              <a:t> </a:t>
            </a:r>
            <a:r>
              <a:rPr lang="zh-TW" altLang="en-US" sz="2000" dirty="0" smtClean="0">
                <a:latin typeface="+mn-ea"/>
              </a:rPr>
              <a:t>分</a:t>
            </a:r>
            <a:endParaRPr lang="zh-TW" altLang="en-US" sz="2000" dirty="0">
              <a:latin typeface="+mn-ea"/>
            </a:endParaRPr>
          </a:p>
          <a:p>
            <a:pPr marL="3175" lvl="0" fontAlgn="base">
              <a:spcAft>
                <a:spcPct val="0"/>
              </a:spcAft>
            </a:pPr>
            <a:r>
              <a:rPr lang="en-US" altLang="zh-TW" sz="2000" dirty="0">
                <a:latin typeface="+mn-ea"/>
              </a:rPr>
              <a:t>             </a:t>
            </a:r>
            <a:r>
              <a:rPr lang="zh-TW" altLang="en-US" sz="2000" dirty="0" smtClean="0">
                <a:latin typeface="+mn-ea"/>
              </a:rPr>
              <a:t>               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dirty="0" smtClean="0">
                <a:latin typeface="+mn-ea"/>
              </a:rPr>
              <a:t>班級</a:t>
            </a:r>
            <a:r>
              <a:rPr lang="zh-TW" altLang="en-US" dirty="0">
                <a:latin typeface="+mn-ea"/>
              </a:rPr>
              <a:t>幹部除副班長、副社長，其餘副級幹部皆不採</a:t>
            </a:r>
            <a:r>
              <a:rPr lang="zh-TW" altLang="en-US" dirty="0" smtClean="0">
                <a:latin typeface="+mn-ea"/>
              </a:rPr>
              <a:t>計</a:t>
            </a:r>
            <a:r>
              <a:rPr lang="en-US" altLang="zh-TW" dirty="0" smtClean="0">
                <a:latin typeface="+mn-ea"/>
              </a:rPr>
              <a:t>)</a:t>
            </a:r>
          </a:p>
          <a:p>
            <a:pPr fontAlgn="ctr"/>
            <a:r>
              <a:rPr lang="zh-TW" altLang="en-US" sz="2000" dirty="0" smtClean="0">
                <a:latin typeface="+mn-ea"/>
              </a:rPr>
              <a:t>     日常生活表現評量</a:t>
            </a:r>
            <a:r>
              <a:rPr lang="en-US" altLang="zh-TW" sz="2000" dirty="0" smtClean="0">
                <a:latin typeface="+mn-ea"/>
              </a:rPr>
              <a:t>(4)</a:t>
            </a:r>
            <a:r>
              <a:rPr lang="zh-TW" altLang="en-US" sz="2000" dirty="0" smtClean="0">
                <a:latin typeface="+mn-ea"/>
              </a:rPr>
              <a:t>：</a:t>
            </a:r>
            <a:r>
              <a:rPr lang="zh-TW" altLang="zh-TW" sz="3200" b="1" dirty="0">
                <a:solidFill>
                  <a:srgbClr val="FF0000"/>
                </a:solidFill>
                <a:latin typeface="+mn-ea"/>
              </a:rPr>
              <a:t>無記小過以上處分紀錄</a:t>
            </a:r>
            <a:r>
              <a:rPr lang="zh-TW" altLang="zh-TW" sz="2000" b="1" dirty="0">
                <a:latin typeface="+mn-ea"/>
              </a:rPr>
              <a:t>，並經獎懲相抵</a:t>
            </a:r>
            <a:r>
              <a:rPr lang="zh-TW" altLang="zh-TW" sz="2000" b="1" dirty="0" smtClean="0">
                <a:latin typeface="+mn-ea"/>
              </a:rPr>
              <a:t>後</a:t>
            </a:r>
            <a:endParaRPr lang="en-US" altLang="zh-TW" sz="2000" b="1" dirty="0" smtClean="0">
              <a:latin typeface="+mn-ea"/>
            </a:endParaRPr>
          </a:p>
          <a:p>
            <a:pPr fontAlgn="ctr"/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</a:rPr>
              <a:t>                                         </a:t>
            </a:r>
            <a:r>
              <a:rPr lang="en-US" altLang="zh-TW" sz="20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zh-TW" sz="2000" dirty="0">
                <a:solidFill>
                  <a:srgbClr val="FF0000"/>
                </a:solidFill>
                <a:latin typeface="+mn-ea"/>
              </a:rPr>
              <a:t>次大功（含</a:t>
            </a:r>
            <a:r>
              <a:rPr lang="zh-TW" altLang="zh-TW" sz="2000" dirty="0" smtClean="0">
                <a:solidFill>
                  <a:srgbClr val="FF0000"/>
                </a:solidFill>
                <a:latin typeface="+mn-ea"/>
              </a:rPr>
              <a:t>以上）者得</a:t>
            </a:r>
            <a:r>
              <a:rPr lang="en-US" altLang="zh-TW" sz="2000" dirty="0" smtClean="0">
                <a:solidFill>
                  <a:srgbClr val="FF0000"/>
                </a:solidFill>
                <a:latin typeface="+mn-ea"/>
              </a:rPr>
              <a:t>4</a:t>
            </a:r>
            <a:r>
              <a:rPr lang="zh-TW" altLang="zh-TW" sz="2000" dirty="0" smtClean="0">
                <a:solidFill>
                  <a:srgbClr val="FF0000"/>
                </a:solidFill>
                <a:latin typeface="+mn-ea"/>
              </a:rPr>
              <a:t>分</a:t>
            </a:r>
            <a:endParaRPr lang="en-US" altLang="zh-TW" sz="2000" dirty="0" smtClean="0">
              <a:solidFill>
                <a:srgbClr val="FF0000"/>
              </a:solidFill>
              <a:latin typeface="+mn-ea"/>
            </a:endParaRPr>
          </a:p>
          <a:p>
            <a:pPr fontAlgn="ctr"/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</a:rPr>
              <a:t>                                         </a:t>
            </a:r>
            <a:r>
              <a:rPr lang="en-US" altLang="zh-TW" sz="20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zh-TW" sz="2000" dirty="0" smtClean="0">
                <a:solidFill>
                  <a:srgbClr val="FF0000"/>
                </a:solidFill>
                <a:latin typeface="+mn-ea"/>
              </a:rPr>
              <a:t>次小功（含以上）者得</a:t>
            </a:r>
            <a:r>
              <a:rPr lang="en-US" altLang="zh-TW" sz="20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zh-TW" altLang="zh-TW" sz="2000" dirty="0" smtClean="0">
                <a:solidFill>
                  <a:srgbClr val="FF0000"/>
                </a:solidFill>
                <a:latin typeface="+mn-ea"/>
              </a:rPr>
              <a:t>分</a:t>
            </a:r>
            <a:endParaRPr lang="en-US" altLang="zh-TW" sz="2000" dirty="0">
              <a:solidFill>
                <a:srgbClr val="FF0000"/>
              </a:solidFill>
              <a:latin typeface="+mn-ea"/>
            </a:endParaRPr>
          </a:p>
          <a:p>
            <a:pPr fontAlgn="ctr"/>
            <a:r>
              <a:rPr lang="zh-TW" altLang="en-US" sz="2000" dirty="0" smtClean="0">
                <a:solidFill>
                  <a:srgbClr val="FF0000"/>
                </a:solidFill>
                <a:latin typeface="+mn-ea"/>
              </a:rPr>
              <a:t>                                          </a:t>
            </a:r>
            <a:r>
              <a:rPr lang="en-US" altLang="zh-TW" sz="20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zh-TW" sz="2000" dirty="0" smtClean="0">
                <a:solidFill>
                  <a:srgbClr val="FF0000"/>
                </a:solidFill>
                <a:latin typeface="+mn-ea"/>
              </a:rPr>
              <a:t>次嘉獎（含以上）者得</a:t>
            </a:r>
            <a:r>
              <a:rPr lang="en-US" altLang="zh-TW" sz="2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</a:rPr>
              <a:t>分</a:t>
            </a:r>
            <a:endParaRPr lang="en-US" altLang="zh-TW" sz="2000" dirty="0" smtClean="0">
              <a:solidFill>
                <a:srgbClr val="FF0000"/>
              </a:solidFill>
              <a:latin typeface="+mn-ea"/>
            </a:endParaRPr>
          </a:p>
          <a:p>
            <a:pPr fontAlgn="ctr"/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</a:rPr>
              <a:t>                                         </a:t>
            </a:r>
            <a:r>
              <a:rPr lang="zh-TW" altLang="zh-TW" sz="2000" dirty="0" smtClean="0">
                <a:solidFill>
                  <a:srgbClr val="FF0000"/>
                </a:solidFill>
                <a:latin typeface="+mn-ea"/>
              </a:rPr>
              <a:t>無任</a:t>
            </a:r>
            <a:r>
              <a:rPr lang="zh-TW" altLang="zh-TW" sz="2000" dirty="0">
                <a:solidFill>
                  <a:srgbClr val="FF0000"/>
                </a:solidFill>
                <a:latin typeface="+mn-ea"/>
              </a:rPr>
              <a:t>何懲處紀錄者得</a:t>
            </a:r>
            <a:r>
              <a:rPr lang="en-US" altLang="zh-TW" sz="2000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zh-TW" sz="2000" dirty="0" smtClean="0">
                <a:solidFill>
                  <a:srgbClr val="FF0000"/>
                </a:solidFill>
                <a:latin typeface="+mn-ea"/>
              </a:rPr>
              <a:t>分</a:t>
            </a:r>
            <a:endParaRPr lang="en-US" altLang="zh-TW" sz="2000" dirty="0" smtClean="0">
              <a:solidFill>
                <a:srgbClr val="FF0000"/>
              </a:solidFill>
              <a:latin typeface="+mn-ea"/>
            </a:endParaRPr>
          </a:p>
          <a:p>
            <a:pPr fontAlgn="base"/>
            <a:r>
              <a:rPr lang="zh-TW" altLang="en-US" sz="2000" dirty="0" smtClean="0">
                <a:latin typeface="+mn-ea"/>
              </a:rPr>
              <a:t>     體適能</a:t>
            </a:r>
            <a:r>
              <a:rPr lang="en-US" altLang="zh-TW" sz="2000" dirty="0" smtClean="0">
                <a:latin typeface="+mn-ea"/>
              </a:rPr>
              <a:t>(6)</a:t>
            </a:r>
            <a:r>
              <a:rPr lang="zh-TW" altLang="en-US" sz="2000" dirty="0" smtClean="0">
                <a:latin typeface="+mn-ea"/>
              </a:rPr>
              <a:t>：</a:t>
            </a:r>
            <a:r>
              <a:rPr lang="zh-TW" altLang="zh-TW" b="1" dirty="0" smtClean="0">
                <a:solidFill>
                  <a:srgbClr val="FF0000"/>
                </a:solidFill>
                <a:latin typeface="+mn-ea"/>
              </a:rPr>
              <a:t>體</a:t>
            </a:r>
            <a:r>
              <a:rPr lang="zh-TW" altLang="zh-TW" b="1" dirty="0">
                <a:solidFill>
                  <a:srgbClr val="FF0000"/>
                </a:solidFill>
                <a:latin typeface="+mn-ea"/>
              </a:rPr>
              <a:t>適能</a:t>
            </a:r>
            <a:r>
              <a:rPr lang="zh-TW" altLang="zh-TW" dirty="0">
                <a:latin typeface="+mn-ea"/>
              </a:rPr>
              <a:t>檢測</a:t>
            </a:r>
            <a:r>
              <a:rPr lang="zh-TW" altLang="zh-TW" dirty="0" smtClean="0">
                <a:latin typeface="+mn-ea"/>
              </a:rPr>
              <a:t>成績達</a:t>
            </a:r>
            <a:r>
              <a:rPr lang="zh-TW" altLang="zh-TW" dirty="0">
                <a:latin typeface="+mn-ea"/>
              </a:rPr>
              <a:t>門檻標準</a:t>
            </a:r>
            <a:r>
              <a:rPr lang="zh-TW" altLang="zh-TW" dirty="0" smtClean="0">
                <a:latin typeface="+mn-ea"/>
              </a:rPr>
              <a:t>者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項</a:t>
            </a:r>
            <a:r>
              <a:rPr lang="zh-TW" altLang="zh-TW" b="1" dirty="0" smtClean="0">
                <a:solidFill>
                  <a:srgbClr val="FF0000"/>
                </a:solidFill>
                <a:latin typeface="+mn-ea"/>
              </a:rPr>
              <a:t>得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TW" altLang="zh-TW" b="1" dirty="0" smtClean="0">
                <a:solidFill>
                  <a:srgbClr val="FF0000"/>
                </a:solidFill>
                <a:latin typeface="+mn-ea"/>
              </a:rPr>
              <a:t>分</a:t>
            </a:r>
            <a:endParaRPr lang="en-US" altLang="zh-TW" b="1" dirty="0" smtClean="0">
              <a:solidFill>
                <a:srgbClr val="FF0000"/>
              </a:solidFill>
              <a:latin typeface="+mn-ea"/>
            </a:endParaRPr>
          </a:p>
          <a:p>
            <a:pPr lvl="0" indent="3175" fontAlgn="base">
              <a:spcAft>
                <a:spcPct val="0"/>
              </a:spcAft>
            </a:pPr>
            <a:r>
              <a:rPr lang="zh-TW" altLang="en-US" dirty="0">
                <a:latin typeface="+mn-ea"/>
              </a:rPr>
              <a:t> </a:t>
            </a:r>
            <a:r>
              <a:rPr lang="zh-TW" altLang="en-US" dirty="0" smtClean="0">
                <a:latin typeface="+mn-ea"/>
              </a:rPr>
              <a:t>                        </a:t>
            </a:r>
            <a:r>
              <a:rPr lang="en-US" altLang="zh-TW" dirty="0" smtClean="0">
                <a:latin typeface="+mn-ea"/>
              </a:rPr>
              <a:t>1.</a:t>
            </a:r>
            <a:r>
              <a:rPr lang="zh-TW" altLang="en-US" sz="1600" dirty="0" smtClean="0">
                <a:latin typeface="+mn-ea"/>
              </a:rPr>
              <a:t>體</a:t>
            </a:r>
            <a:r>
              <a:rPr lang="zh-TW" altLang="en-US" sz="1600" dirty="0">
                <a:latin typeface="+mn-ea"/>
              </a:rPr>
              <a:t>適能檢測</a:t>
            </a:r>
            <a:r>
              <a:rPr lang="zh-TW" altLang="en-US" sz="1600" dirty="0" smtClean="0">
                <a:latin typeface="+mn-ea"/>
              </a:rPr>
              <a:t>項目：一</a:t>
            </a:r>
            <a:r>
              <a:rPr lang="zh-TW" altLang="en-US" sz="1600" dirty="0">
                <a:latin typeface="+mn-ea"/>
              </a:rPr>
              <a:t>分鐘屈膝</a:t>
            </a:r>
            <a:r>
              <a:rPr lang="zh-TW" altLang="en-US" sz="1600" dirty="0" smtClean="0">
                <a:latin typeface="+mn-ea"/>
              </a:rPr>
              <a:t>仰臥起坐、坐</a:t>
            </a:r>
            <a:r>
              <a:rPr lang="zh-TW" altLang="en-US" sz="1600" dirty="0">
                <a:latin typeface="+mn-ea"/>
              </a:rPr>
              <a:t>姿體前</a:t>
            </a:r>
            <a:r>
              <a:rPr lang="zh-TW" altLang="en-US" sz="1600" dirty="0" smtClean="0">
                <a:latin typeface="+mn-ea"/>
              </a:rPr>
              <a:t>彎、立定跳遠、</a:t>
            </a:r>
            <a:r>
              <a:rPr lang="en-US" altLang="zh-TW" sz="1600" dirty="0" smtClean="0">
                <a:latin typeface="+mn-ea"/>
              </a:rPr>
              <a:t>800/1600</a:t>
            </a:r>
            <a:r>
              <a:rPr lang="zh-TW" altLang="en-US" sz="1600" dirty="0" smtClean="0">
                <a:latin typeface="+mn-ea"/>
              </a:rPr>
              <a:t>公尺跑走等</a:t>
            </a:r>
            <a:r>
              <a:rPr lang="en-US" altLang="zh-TW" sz="1600" dirty="0">
                <a:latin typeface="+mn-ea"/>
              </a:rPr>
              <a:t>4</a:t>
            </a:r>
            <a:r>
              <a:rPr lang="zh-TW" altLang="en-US" sz="1600" dirty="0" smtClean="0">
                <a:latin typeface="+mn-ea"/>
              </a:rPr>
              <a:t>項</a:t>
            </a:r>
            <a:endParaRPr lang="zh-TW" altLang="en-US" sz="1600" dirty="0">
              <a:latin typeface="+mn-ea"/>
            </a:endParaRPr>
          </a:p>
          <a:p>
            <a:pPr marL="717550" lvl="0" indent="-177800" fontAlgn="base">
              <a:spcAft>
                <a:spcPct val="0"/>
              </a:spcAft>
            </a:pPr>
            <a:r>
              <a:rPr lang="zh-TW" altLang="en-US" sz="1600" dirty="0">
                <a:latin typeface="+mn-ea"/>
              </a:rPr>
              <a:t>    </a:t>
            </a:r>
            <a:r>
              <a:rPr lang="zh-TW" altLang="en-US" sz="1600" dirty="0" smtClean="0">
                <a:latin typeface="+mn-ea"/>
              </a:rPr>
              <a:t>               </a:t>
            </a:r>
            <a:r>
              <a:rPr lang="en-US" altLang="zh-TW" sz="1600" dirty="0" smtClean="0">
                <a:latin typeface="+mn-ea"/>
              </a:rPr>
              <a:t>2.</a:t>
            </a:r>
            <a:r>
              <a:rPr lang="zh-TW" altLang="en-US" sz="1600" dirty="0" smtClean="0">
                <a:latin typeface="+mn-ea"/>
              </a:rPr>
              <a:t>持有</a:t>
            </a:r>
            <a:r>
              <a:rPr lang="zh-TW" altLang="en-US" sz="1600" dirty="0">
                <a:latin typeface="+mn-ea"/>
              </a:rPr>
              <a:t>各級主管機關特殊教育學生</a:t>
            </a:r>
            <a:r>
              <a:rPr lang="zh-TW" altLang="en-US" sz="1600" dirty="0" smtClean="0">
                <a:latin typeface="+mn-ea"/>
              </a:rPr>
              <a:t>鑑定或就學輔導會鑑定為身心障礙學生之證明、身心障礙手</a:t>
            </a:r>
            <a:endParaRPr lang="en-US" altLang="zh-TW" sz="1600" dirty="0" smtClean="0">
              <a:latin typeface="+mn-ea"/>
            </a:endParaRPr>
          </a:p>
          <a:p>
            <a:pPr marL="717550" lvl="0" indent="-177800" fontAlgn="base">
              <a:spcAft>
                <a:spcPct val="0"/>
              </a:spcAft>
            </a:pPr>
            <a:r>
              <a:rPr lang="zh-TW" altLang="en-US" sz="1600" dirty="0">
                <a:latin typeface="+mn-ea"/>
              </a:rPr>
              <a:t> </a:t>
            </a:r>
            <a:r>
              <a:rPr lang="zh-TW" altLang="en-US" sz="1600" dirty="0" smtClean="0">
                <a:latin typeface="+mn-ea"/>
              </a:rPr>
              <a:t>                     冊（證明）者或持有公立醫院證明為重大傷病、體弱學生，</a:t>
            </a:r>
            <a:r>
              <a:rPr lang="zh-TW" altLang="en-US" sz="1600" dirty="0">
                <a:latin typeface="+mn-ea"/>
              </a:rPr>
              <a:t>比照</a:t>
            </a:r>
            <a:r>
              <a:rPr lang="en-US" altLang="zh-TW" sz="1600" dirty="0">
                <a:latin typeface="+mn-ea"/>
              </a:rPr>
              <a:t>3</a:t>
            </a:r>
            <a:r>
              <a:rPr lang="zh-TW" altLang="en-US" sz="1600" dirty="0">
                <a:latin typeface="+mn-ea"/>
              </a:rPr>
              <a:t>項達門檻標準者得</a:t>
            </a:r>
            <a:r>
              <a:rPr lang="en-US" altLang="zh-TW" sz="1600" dirty="0">
                <a:latin typeface="+mn-ea"/>
              </a:rPr>
              <a:t>6</a:t>
            </a:r>
            <a:r>
              <a:rPr lang="zh-TW" altLang="en-US" sz="1600" dirty="0">
                <a:latin typeface="+mn-ea"/>
              </a:rPr>
              <a:t>分。</a:t>
            </a:r>
            <a:r>
              <a:rPr lang="en-US" altLang="zh-TW" sz="1600" dirty="0">
                <a:latin typeface="+mn-ea"/>
              </a:rPr>
              <a:t>)</a:t>
            </a:r>
            <a:endParaRPr lang="zh-TW" altLang="zh-TW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27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9"/>
            <a:ext cx="4917990" cy="166646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24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4474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5859808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五專免試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477619" y="1213348"/>
            <a:ext cx="777648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000" dirty="0">
                <a:latin typeface="+mn-ea"/>
              </a:rPr>
              <a:t>招生對象：招生區域國中原住民應屆畢業生。</a:t>
            </a:r>
            <a:endParaRPr lang="en-US" altLang="zh-TW" sz="2000" dirty="0">
              <a:latin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000" dirty="0" smtClean="0">
                <a:latin typeface="+mn-ea"/>
              </a:rPr>
              <a:t>招生</a:t>
            </a:r>
            <a:r>
              <a:rPr lang="zh-TW" altLang="en-US" sz="2000" dirty="0">
                <a:latin typeface="+mn-ea"/>
              </a:rPr>
              <a:t>學校：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</a:rPr>
              <a:t>新北市立金山高中、新北市立樹林高中</a:t>
            </a:r>
            <a:endParaRPr lang="en-US" altLang="zh-TW" sz="2800" b="1" dirty="0">
              <a:solidFill>
                <a:srgbClr val="0000FF"/>
              </a:solidFill>
              <a:latin typeface="+mn-ea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TW" altLang="en-US" sz="2000" dirty="0" smtClean="0">
                <a:latin typeface="+mn-ea"/>
              </a:rPr>
              <a:t>招生</a:t>
            </a:r>
            <a:r>
              <a:rPr lang="zh-TW" altLang="en-US" sz="2000" dirty="0">
                <a:latin typeface="+mn-ea"/>
              </a:rPr>
              <a:t>名額：金山</a:t>
            </a:r>
            <a:r>
              <a:rPr lang="zh-TW" altLang="en-US" sz="2000" dirty="0" smtClean="0">
                <a:latin typeface="+mn-ea"/>
              </a:rPr>
              <a:t>高中</a:t>
            </a:r>
            <a:r>
              <a:rPr lang="en-US" altLang="zh-TW" sz="2200" dirty="0">
                <a:solidFill>
                  <a:prstClr val="black"/>
                </a:solidFill>
              </a:rPr>
              <a:t>○</a:t>
            </a:r>
            <a:r>
              <a:rPr lang="zh-TW" altLang="en-US" sz="2000" dirty="0" smtClean="0">
                <a:latin typeface="+mn-ea"/>
              </a:rPr>
              <a:t>名</a:t>
            </a:r>
            <a:r>
              <a:rPr lang="zh-TW" altLang="en-US" sz="2000" dirty="0">
                <a:latin typeface="+mn-ea"/>
              </a:rPr>
              <a:t>、樹林</a:t>
            </a:r>
            <a:r>
              <a:rPr lang="zh-TW" altLang="en-US" sz="2000" dirty="0" smtClean="0">
                <a:latin typeface="+mn-ea"/>
              </a:rPr>
              <a:t>高中</a:t>
            </a:r>
            <a:r>
              <a:rPr lang="en-US" altLang="zh-TW" sz="2200" dirty="0">
                <a:solidFill>
                  <a:prstClr val="black"/>
                </a:solidFill>
              </a:rPr>
              <a:t>○</a:t>
            </a:r>
            <a:r>
              <a:rPr lang="zh-TW" altLang="en-US" sz="2000" dirty="0" smtClean="0">
                <a:latin typeface="+mn-ea"/>
              </a:rPr>
              <a:t>名</a:t>
            </a:r>
            <a:r>
              <a:rPr lang="zh-TW" altLang="en-US" sz="2000" dirty="0">
                <a:latin typeface="+mn-ea"/>
              </a:rPr>
              <a:t>。</a:t>
            </a:r>
            <a:endParaRPr lang="en-US" altLang="zh-TW" sz="2000" dirty="0">
              <a:latin typeface="+mn-ea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TW" altLang="en-US" sz="2000" dirty="0" smtClean="0">
                <a:latin typeface="+mn-ea"/>
              </a:rPr>
              <a:t>報名</a:t>
            </a:r>
            <a:r>
              <a:rPr lang="zh-TW" altLang="en-US" sz="2000" dirty="0">
                <a:latin typeface="+mn-ea"/>
              </a:rPr>
              <a:t>原則：依各高中簡章對應之區域國中進行報名</a:t>
            </a:r>
          </a:p>
          <a:p>
            <a:pPr marL="2071688" indent="-2071688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TW" altLang="en-US" sz="2000" dirty="0" smtClean="0">
                <a:latin typeface="+mn-ea"/>
              </a:rPr>
              <a:t>錄取</a:t>
            </a:r>
            <a:r>
              <a:rPr lang="zh-TW" altLang="en-US" sz="2000" dirty="0">
                <a:latin typeface="+mn-ea"/>
              </a:rPr>
              <a:t>規準：</a:t>
            </a:r>
            <a:r>
              <a:rPr lang="zh-TW" altLang="en-US" sz="2800" b="1" dirty="0">
                <a:solidFill>
                  <a:schemeClr val="accent1"/>
                </a:solidFill>
                <a:latin typeface="+mn-ea"/>
              </a:rPr>
              <a:t>不採計國中教育會考</a:t>
            </a:r>
            <a:r>
              <a:rPr lang="zh-TW" altLang="en-US" sz="2000" dirty="0">
                <a:latin typeface="+mn-ea"/>
              </a:rPr>
              <a:t>，依</a:t>
            </a:r>
            <a:r>
              <a:rPr lang="zh-TW" altLang="en-US" sz="2000" dirty="0">
                <a:solidFill>
                  <a:schemeClr val="accent1"/>
                </a:solidFill>
                <a:latin typeface="+mn-ea"/>
              </a:rPr>
              <a:t>各校</a:t>
            </a:r>
            <a:r>
              <a:rPr lang="zh-TW" altLang="en-US" sz="2000" dirty="0">
                <a:latin typeface="+mn-ea"/>
              </a:rPr>
              <a:t>簡章超額比序錄取</a:t>
            </a: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TW" altLang="en-US" sz="2000" dirty="0" smtClean="0">
                <a:latin typeface="+mn-ea"/>
              </a:rPr>
              <a:t>招生</a:t>
            </a:r>
            <a:r>
              <a:rPr lang="zh-TW" altLang="en-US" sz="2000" dirty="0">
                <a:latin typeface="+mn-ea"/>
              </a:rPr>
              <a:t>區域：</a:t>
            </a:r>
            <a:endParaRPr lang="en-US" altLang="zh-TW" sz="2000" dirty="0">
              <a:latin typeface="+mn-ea"/>
            </a:endParaRPr>
          </a:p>
          <a:p>
            <a:pPr indent="541338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TW" altLang="en-US" sz="2000" dirty="0">
                <a:latin typeface="+mn-ea"/>
              </a:rPr>
              <a:t>金山高中（新竹以北，包含宜蘭縣）</a:t>
            </a:r>
            <a:endParaRPr lang="en-US" altLang="zh-TW" sz="2000" dirty="0">
              <a:latin typeface="+mn-ea"/>
            </a:endParaRPr>
          </a:p>
          <a:p>
            <a:pPr indent="541338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TW" altLang="en-US" sz="2000" dirty="0">
                <a:latin typeface="+mn-ea"/>
              </a:rPr>
              <a:t>樹林高中（北北基地區</a:t>
            </a:r>
            <a:r>
              <a:rPr lang="zh-TW" altLang="en-US" sz="2000" dirty="0" smtClean="0">
                <a:latin typeface="+mn-ea"/>
              </a:rPr>
              <a:t>）</a:t>
            </a:r>
            <a:endParaRPr lang="en-US" altLang="zh-TW" sz="2000" dirty="0">
              <a:latin typeface="+mn-ea"/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</a:rPr>
              <a:t>原住民專案  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招生資</a:t>
            </a:r>
            <a:r>
              <a:rPr lang="zh-TW" altLang="en-US" sz="4400" b="1" dirty="0">
                <a:solidFill>
                  <a:prstClr val="black"/>
                </a:solidFill>
              </a:rPr>
              <a:t>訊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34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37626" y="1266084"/>
            <a:ext cx="228586" cy="22858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37626" y="1565091"/>
            <a:ext cx="228586" cy="22858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37626" y="1875684"/>
            <a:ext cx="228586" cy="22858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37626" y="2180484"/>
            <a:ext cx="228586" cy="22858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31029" y="2726500"/>
            <a:ext cx="228586" cy="22858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 rot="362893">
            <a:off x="2237626" y="2988812"/>
            <a:ext cx="228586" cy="228586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40367"/>
            <a:ext cx="4067799" cy="1632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25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283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24414" y="802185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產特、技優、實用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2862" y="507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科學班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考試分</a:t>
            </a:r>
            <a:r>
              <a:rPr lang="zh-TW" altLang="en-US" dirty="0">
                <a:solidFill>
                  <a:schemeClr val="bg1"/>
                </a:solidFill>
              </a:rPr>
              <a:t>發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</a:rPr>
              <a:t>藝才班  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招生資</a:t>
            </a:r>
            <a:r>
              <a:rPr lang="zh-TW" altLang="en-US" sz="4400" b="1" dirty="0">
                <a:solidFill>
                  <a:prstClr val="black"/>
                </a:solidFill>
              </a:rPr>
              <a:t>訊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61520" y="1282361"/>
            <a:ext cx="9606872" cy="5435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TW" altLang="en-US" sz="2000" dirty="0" smtClean="0">
                <a:latin typeface="+mn-ea"/>
              </a:rPr>
              <a:t>藝才班分為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音樂班、美術班、舞蹈班、戲劇班</a:t>
            </a:r>
            <a:r>
              <a:rPr lang="en-US" altLang="zh-TW" sz="2000" dirty="0">
                <a:solidFill>
                  <a:srgbClr val="FF0000"/>
                </a:solidFill>
                <a:latin typeface="+mn-ea"/>
              </a:rPr>
              <a:t>4</a:t>
            </a:r>
            <a:r>
              <a:rPr lang="zh-TW" altLang="en-US" sz="2000" dirty="0">
                <a:latin typeface="+mn-ea"/>
              </a:rPr>
              <a:t>類。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TW" altLang="en-US" sz="2000" dirty="0">
                <a:latin typeface="+mn-ea"/>
              </a:rPr>
              <a:t>藝術才能班甄選入學以聯合</a:t>
            </a:r>
            <a:r>
              <a:rPr lang="zh-TW" altLang="en-US" sz="2000" dirty="0" smtClean="0">
                <a:latin typeface="+mn-ea"/>
              </a:rPr>
              <a:t>辦理為原則</a:t>
            </a:r>
            <a:endParaRPr lang="zh-TW" altLang="en-US" sz="2000" dirty="0">
              <a:latin typeface="+mn-ea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TW" altLang="en-US" sz="2000" dirty="0">
                <a:latin typeface="+mn-ea"/>
              </a:rPr>
              <a:t>國中非藝術才能班學生亦可報考，且不受免試就學區之限制，但僅能向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一區（校）</a:t>
            </a:r>
            <a:r>
              <a:rPr lang="zh-TW" altLang="en-US" sz="2000" dirty="0">
                <a:latin typeface="+mn-ea"/>
              </a:rPr>
              <a:t>報名術科測驗及申請</a:t>
            </a:r>
            <a:r>
              <a:rPr lang="zh-TW" altLang="en-US" sz="2000" dirty="0" smtClean="0">
                <a:latin typeface="+mn-ea"/>
              </a:rPr>
              <a:t>分發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000" dirty="0">
                <a:latin typeface="+mn-ea"/>
              </a:rPr>
              <a:t>聯合辦理的招生管道分成</a:t>
            </a:r>
            <a:r>
              <a:rPr lang="en-US" altLang="zh-TW" sz="2000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TW" altLang="en-US" sz="2000" dirty="0">
                <a:latin typeface="+mn-ea"/>
              </a:rPr>
              <a:t>個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000" dirty="0">
                <a:latin typeface="+mn-ea"/>
              </a:rPr>
              <a:t>  </a:t>
            </a:r>
            <a:r>
              <a:rPr lang="en-US" altLang="zh-TW" sz="2000" dirty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一</a:t>
            </a:r>
            <a:r>
              <a:rPr lang="en-US" altLang="zh-TW" sz="2000" dirty="0">
                <a:latin typeface="+mn-ea"/>
              </a:rPr>
              <a:t>)</a:t>
            </a:r>
            <a:r>
              <a:rPr lang="zh-TW" altLang="en-US" sz="2400" b="1" dirty="0">
                <a:latin typeface="+mn-ea"/>
              </a:rPr>
              <a:t>甄選入學聯合分發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000" dirty="0">
                <a:latin typeface="+mn-ea"/>
              </a:rPr>
              <a:t>      </a:t>
            </a:r>
            <a:r>
              <a:rPr lang="en-US" altLang="zh-TW" sz="2000" dirty="0">
                <a:latin typeface="+mn-ea"/>
              </a:rPr>
              <a:t>1.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需參加聯合術科測驗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000" dirty="0">
                <a:latin typeface="+mn-ea"/>
              </a:rPr>
              <a:t>      </a:t>
            </a:r>
            <a:r>
              <a:rPr lang="en-US" altLang="zh-TW" sz="2000" dirty="0">
                <a:latin typeface="+mn-ea"/>
              </a:rPr>
              <a:t>2.</a:t>
            </a:r>
            <a:r>
              <a:rPr lang="zh-TW" altLang="en-US" sz="2000" dirty="0">
                <a:latin typeface="+mn-ea"/>
              </a:rPr>
              <a:t>線上報名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000" dirty="0">
                <a:latin typeface="+mn-ea"/>
              </a:rPr>
              <a:t>      </a:t>
            </a:r>
            <a:r>
              <a:rPr lang="en-US" altLang="zh-TW" sz="2000" dirty="0">
                <a:latin typeface="+mn-ea"/>
              </a:rPr>
              <a:t>3.</a:t>
            </a:r>
            <a:r>
              <a:rPr lang="zh-TW" altLang="en-US" sz="2000" dirty="0">
                <a:latin typeface="+mn-ea"/>
              </a:rPr>
              <a:t>成績採計與選校登記序號</a:t>
            </a:r>
            <a:r>
              <a:rPr lang="en-US" altLang="zh-TW" sz="2000" dirty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依甄選總成績</a:t>
            </a:r>
            <a:r>
              <a:rPr lang="en-US" altLang="zh-TW" sz="2000" dirty="0">
                <a:latin typeface="+mn-ea"/>
              </a:rPr>
              <a:t>)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000" dirty="0">
                <a:latin typeface="+mn-ea"/>
              </a:rPr>
              <a:t>  </a:t>
            </a:r>
            <a:r>
              <a:rPr lang="en-US" altLang="zh-TW" sz="2000" dirty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二</a:t>
            </a:r>
            <a:r>
              <a:rPr lang="en-US" altLang="zh-TW" sz="2000" dirty="0">
                <a:latin typeface="+mn-ea"/>
              </a:rPr>
              <a:t>)</a:t>
            </a:r>
            <a:r>
              <a:rPr lang="zh-TW" altLang="en-US" sz="2400" b="1" dirty="0">
                <a:latin typeface="+mn-ea"/>
              </a:rPr>
              <a:t>競賽表現入學 </a:t>
            </a:r>
            <a:endParaRPr lang="zh-TW" altLang="en-US" sz="2000" b="1" dirty="0">
              <a:latin typeface="+mn-ea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000" dirty="0">
                <a:latin typeface="+mn-ea"/>
              </a:rPr>
              <a:t>      </a:t>
            </a:r>
            <a:r>
              <a:rPr lang="en-US" altLang="zh-TW" sz="2000" dirty="0">
                <a:latin typeface="+mn-ea"/>
              </a:rPr>
              <a:t>1.</a:t>
            </a:r>
            <a:r>
              <a:rPr lang="zh-TW" altLang="en-US" sz="2000" dirty="0">
                <a:latin typeface="+mn-ea"/>
              </a:rPr>
              <a:t>優異競賽</a:t>
            </a:r>
            <a:r>
              <a:rPr lang="zh-TW" altLang="en-US" sz="2000" dirty="0" smtClean="0">
                <a:latin typeface="+mn-ea"/>
              </a:rPr>
              <a:t>成績</a:t>
            </a:r>
            <a:endParaRPr lang="en-US" altLang="zh-TW" sz="2000" dirty="0" smtClean="0">
              <a:latin typeface="+mn-ea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000" dirty="0">
                <a:latin typeface="+mn-ea"/>
              </a:rPr>
              <a:t> </a:t>
            </a:r>
            <a:r>
              <a:rPr lang="zh-TW" altLang="en-US" sz="2000" dirty="0" smtClean="0">
                <a:latin typeface="+mn-ea"/>
              </a:rPr>
              <a:t>        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依藝術才能類學生競賽表現採認參照標準進行</a:t>
            </a:r>
            <a:r>
              <a:rPr lang="zh-TW" altLang="en-US" dirty="0" smtClean="0">
                <a:latin typeface="+mn-ea"/>
              </a:rPr>
              <a:t>書面審查</a:t>
            </a:r>
            <a:r>
              <a:rPr lang="en-US" altLang="zh-TW" dirty="0">
                <a:latin typeface="+mn-ea"/>
              </a:rPr>
              <a:t>)</a:t>
            </a: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000" dirty="0">
                <a:latin typeface="+mn-ea"/>
              </a:rPr>
              <a:t>      </a:t>
            </a:r>
            <a:r>
              <a:rPr lang="en-US" altLang="zh-TW" sz="2000" dirty="0">
                <a:latin typeface="+mn-ea"/>
              </a:rPr>
              <a:t>2.</a:t>
            </a:r>
            <a:r>
              <a:rPr lang="zh-TW" altLang="en-US" sz="2000" dirty="0">
                <a:latin typeface="+mn-ea"/>
              </a:rPr>
              <a:t>審查結果送鑑定是否</a:t>
            </a:r>
            <a:r>
              <a:rPr lang="zh-TW" altLang="en-US" sz="2000" dirty="0" smtClean="0">
                <a:latin typeface="+mn-ea"/>
              </a:rPr>
              <a:t>通過</a:t>
            </a:r>
            <a:endParaRPr lang="en-US" altLang="zh-TW" sz="2000" dirty="0" smtClean="0">
              <a:latin typeface="+mn-ea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zh-TW" sz="2000" dirty="0">
                <a:latin typeface="+mn-ea"/>
              </a:rPr>
              <a:t>報名「以競賽表現入學」者，應同時報名參加「聯合術科測驗」，「以競賽表現入學」辦理完成後，</a:t>
            </a:r>
            <a:r>
              <a:rPr lang="zh-TW" altLang="en-US" sz="2000" dirty="0">
                <a:latin typeface="+mn-ea"/>
              </a:rPr>
              <a:t> </a:t>
            </a:r>
            <a:r>
              <a:rPr lang="zh-TW" altLang="zh-TW" sz="2000" dirty="0">
                <a:latin typeface="+mn-ea"/>
              </a:rPr>
              <a:t>若聲明不參加術科測驗且繳還准考證正本者，得向主辦學校申請退還術科測驗報名費。</a:t>
            </a:r>
            <a:r>
              <a:rPr lang="en-US" altLang="zh-TW" sz="2000" dirty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限報考</a:t>
            </a:r>
            <a:r>
              <a:rPr lang="zh-TW" altLang="en-US" sz="2000" dirty="0">
                <a:solidFill>
                  <a:schemeClr val="accent1"/>
                </a:solidFill>
                <a:latin typeface="+mn-ea"/>
              </a:rPr>
              <a:t>同區</a:t>
            </a:r>
            <a:r>
              <a:rPr lang="zh-TW" altLang="en-US" sz="2000" dirty="0">
                <a:latin typeface="+mn-ea"/>
              </a:rPr>
              <a:t>者</a:t>
            </a:r>
            <a:r>
              <a:rPr lang="en-US" altLang="zh-TW" sz="2000" dirty="0" smtClean="0">
                <a:latin typeface="+mn-ea"/>
              </a:rPr>
              <a:t>)</a:t>
            </a:r>
            <a:endParaRPr lang="zh-TW" altLang="en-US" sz="2800" dirty="0">
              <a:latin typeface="+mn-ea"/>
            </a:endParaRPr>
          </a:p>
          <a:p>
            <a:endParaRPr lang="zh-TW" altLang="en-US" sz="2400" dirty="0">
              <a:latin typeface="+mn-ea"/>
            </a:endParaRPr>
          </a:p>
        </p:txBody>
      </p:sp>
      <p:sp>
        <p:nvSpPr>
          <p:cNvPr id="20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83082" y="1362005"/>
            <a:ext cx="238630" cy="238630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文字方塊 1"/>
          <p:cNvSpPr txBox="1"/>
          <p:nvPr/>
        </p:nvSpPr>
        <p:spPr>
          <a:xfrm>
            <a:off x="558277" y="20797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</a:t>
            </a:r>
            <a:r>
              <a:rPr lang="zh-TW" altLang="en-US" dirty="0">
                <a:solidFill>
                  <a:schemeClr val="bg1"/>
                </a:solidFill>
              </a:rPr>
              <a:t>專</a:t>
            </a:r>
          </a:p>
        </p:txBody>
      </p:sp>
      <p:sp>
        <p:nvSpPr>
          <p:cNvPr id="34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80788" y="1666805"/>
            <a:ext cx="238630" cy="238630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80389" y="1994190"/>
            <a:ext cx="238630" cy="238630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80389" y="2303697"/>
            <a:ext cx="238630" cy="238630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80389" y="2578959"/>
            <a:ext cx="238630" cy="238630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96761" y="5251403"/>
            <a:ext cx="238630" cy="238630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96615" y="10493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藝才、體育班</a:t>
            </a:r>
            <a:endParaRPr lang="zh-TW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55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9"/>
            <a:ext cx="4082903" cy="166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26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283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5044" y="803575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產特、技優、實用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2862" y="507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科學班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6615" y="10493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藝才、體育班</a:t>
            </a:r>
            <a:endParaRPr lang="zh-TW" altLang="en-US" b="1" dirty="0">
              <a:latin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考試分</a:t>
            </a:r>
            <a:r>
              <a:rPr lang="zh-TW" altLang="en-US" dirty="0">
                <a:solidFill>
                  <a:schemeClr val="bg1"/>
                </a:solidFill>
              </a:rPr>
              <a:t>發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prstClr val="black"/>
                </a:solidFill>
              </a:rPr>
              <a:t>音樂班辦理方式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62333" y="1380612"/>
            <a:ext cx="10129667" cy="4535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800" b="1" dirty="0">
                <a:latin typeface="+mn-ea"/>
              </a:rPr>
              <a:t>招生作業分術科測驗及分發作業二階段辦理</a:t>
            </a:r>
            <a:r>
              <a:rPr lang="zh-TW" altLang="en-US" sz="2800" b="1" dirty="0" smtClean="0">
                <a:latin typeface="+mn-ea"/>
              </a:rPr>
              <a:t>：</a:t>
            </a:r>
            <a:endParaRPr lang="en-US" altLang="zh-TW" sz="2800" b="1" dirty="0" smtClean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defRPr/>
            </a:pPr>
            <a:endParaRPr lang="zh-TW" altLang="en-US" sz="2400" dirty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</a:t>
            </a:r>
            <a:r>
              <a:rPr lang="en-US" altLang="zh-TW" sz="2400" dirty="0" smtClean="0">
                <a:latin typeface="+mn-ea"/>
              </a:rPr>
              <a:t>1.</a:t>
            </a:r>
            <a:r>
              <a:rPr lang="zh-TW" altLang="en-US" sz="2400" dirty="0" smtClean="0">
                <a:latin typeface="+mn-ea"/>
              </a:rPr>
              <a:t>術科</a:t>
            </a:r>
            <a:r>
              <a:rPr lang="zh-TW" altLang="en-US" sz="2400" dirty="0">
                <a:latin typeface="+mn-ea"/>
              </a:rPr>
              <a:t>測驗：</a:t>
            </a:r>
            <a:r>
              <a:rPr lang="zh-TW" altLang="en-US" sz="2000" dirty="0">
                <a:solidFill>
                  <a:schemeClr val="accent1"/>
                </a:solidFill>
                <a:latin typeface="+mn-ea"/>
              </a:rPr>
              <a:t>不得施以學科成就測驗</a:t>
            </a: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400" dirty="0">
                <a:latin typeface="+mn-ea"/>
              </a:rPr>
              <a:t>      </a:t>
            </a:r>
            <a:r>
              <a:rPr lang="zh-TW" altLang="en-US" sz="2400" dirty="0" smtClean="0">
                <a:latin typeface="+mn-ea"/>
              </a:rPr>
              <a:t>主修</a:t>
            </a:r>
            <a:r>
              <a:rPr lang="en-US" altLang="zh-TW" sz="2400" dirty="0">
                <a:latin typeface="+mn-ea"/>
              </a:rPr>
              <a:t>(</a:t>
            </a:r>
            <a:r>
              <a:rPr lang="zh-TW" altLang="en-US" sz="2400" dirty="0">
                <a:latin typeface="+mn-ea"/>
              </a:rPr>
              <a:t>樂器</a:t>
            </a:r>
            <a:r>
              <a:rPr lang="en-US" altLang="zh-TW" sz="2400" dirty="0">
                <a:latin typeface="+mn-ea"/>
              </a:rPr>
              <a:t>)</a:t>
            </a:r>
            <a:r>
              <a:rPr lang="zh-TW" altLang="en-US" sz="2400" dirty="0">
                <a:latin typeface="+mn-ea"/>
              </a:rPr>
              <a:t>、副修</a:t>
            </a:r>
            <a:r>
              <a:rPr lang="en-US" altLang="zh-TW" sz="2400" dirty="0">
                <a:latin typeface="+mn-ea"/>
              </a:rPr>
              <a:t>(</a:t>
            </a:r>
            <a:r>
              <a:rPr lang="zh-TW" altLang="en-US" sz="2400" dirty="0">
                <a:latin typeface="+mn-ea"/>
              </a:rPr>
              <a:t>樂器</a:t>
            </a:r>
            <a:r>
              <a:rPr lang="en-US" altLang="zh-TW" sz="2400" dirty="0">
                <a:latin typeface="+mn-ea"/>
              </a:rPr>
              <a:t>)</a:t>
            </a:r>
            <a:r>
              <a:rPr lang="zh-TW" altLang="en-US" sz="2400" dirty="0">
                <a:latin typeface="+mn-ea"/>
              </a:rPr>
              <a:t>、視唱</a:t>
            </a:r>
            <a:r>
              <a:rPr lang="zh-TW" altLang="en-US" sz="2400" dirty="0" smtClean="0">
                <a:latin typeface="+mn-ea"/>
              </a:rPr>
              <a:t>、聽寫</a:t>
            </a:r>
            <a:r>
              <a:rPr lang="zh-TW" altLang="en-US" sz="2400" dirty="0">
                <a:latin typeface="+mn-ea"/>
              </a:rPr>
              <a:t>、</a:t>
            </a:r>
            <a:r>
              <a:rPr lang="zh-TW" altLang="en-US" sz="2400" dirty="0" smtClean="0">
                <a:latin typeface="+mn-ea"/>
              </a:rPr>
              <a:t>樂理</a:t>
            </a:r>
            <a:r>
              <a:rPr lang="zh-TW" altLang="en-US" sz="2400" dirty="0">
                <a:latin typeface="+mn-ea"/>
              </a:rPr>
              <a:t>及基礎和聲</a:t>
            </a:r>
            <a:r>
              <a:rPr lang="en-US" altLang="zh-TW" sz="2400" dirty="0">
                <a:latin typeface="+mn-ea"/>
              </a:rPr>
              <a:t>5</a:t>
            </a:r>
            <a:r>
              <a:rPr lang="zh-TW" altLang="en-US" sz="2400" dirty="0">
                <a:latin typeface="+mn-ea"/>
              </a:rPr>
              <a:t>科 </a:t>
            </a:r>
            <a:endParaRPr lang="en-US" altLang="zh-TW" sz="2400" dirty="0" smtClean="0">
              <a:latin typeface="+mn-ea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zh-TW" altLang="en-US" sz="2400" dirty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</a:t>
            </a:r>
            <a:r>
              <a:rPr lang="en-US" altLang="zh-TW" sz="2400" dirty="0" smtClean="0">
                <a:latin typeface="+mn-ea"/>
              </a:rPr>
              <a:t>2.</a:t>
            </a:r>
            <a:r>
              <a:rPr lang="zh-TW" altLang="en-US" sz="2400" dirty="0" smtClean="0">
                <a:latin typeface="+mn-ea"/>
              </a:rPr>
              <a:t>分發</a:t>
            </a:r>
            <a:r>
              <a:rPr lang="zh-TW" altLang="en-US" sz="2400" dirty="0">
                <a:latin typeface="+mn-ea"/>
              </a:rPr>
              <a:t>作業</a:t>
            </a:r>
            <a:r>
              <a:rPr lang="zh-TW" altLang="en-US" sz="2400" dirty="0" smtClean="0">
                <a:latin typeface="+mn-ea"/>
              </a:rPr>
              <a:t>：</a:t>
            </a:r>
            <a:endParaRPr lang="en-US" altLang="zh-TW" sz="2400" dirty="0" smtClean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    以</a:t>
            </a:r>
            <a:r>
              <a:rPr lang="zh-TW" altLang="en-US" sz="2400" dirty="0">
                <a:latin typeface="+mn-ea"/>
              </a:rPr>
              <a:t>術科測驗分數及學生志 </a:t>
            </a:r>
            <a:r>
              <a:rPr lang="zh-TW" altLang="en-US" sz="2400" dirty="0" smtClean="0">
                <a:latin typeface="+mn-ea"/>
              </a:rPr>
              <a:t>願作為</a:t>
            </a:r>
            <a:r>
              <a:rPr lang="zh-TW" altLang="en-US" sz="2400" dirty="0">
                <a:latin typeface="+mn-ea"/>
              </a:rPr>
              <a:t>入學依據，並</a:t>
            </a: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得以國民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中學</a:t>
            </a:r>
            <a:endParaRPr lang="en-US" altLang="zh-TW" sz="2400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     教育會考</a:t>
            </a: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成績為入學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門檻</a:t>
            </a:r>
            <a:endParaRPr lang="en-US" altLang="zh-TW" sz="2400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endParaRPr lang="en-US" altLang="zh-TW" sz="2400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800" b="1" dirty="0" smtClean="0">
                <a:latin typeface="+mn-ea"/>
              </a:rPr>
              <a:t>術科分數計算：</a:t>
            </a:r>
            <a:endParaRPr lang="en-US" altLang="zh-TW" sz="2800" b="1" dirty="0" smtClean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endParaRPr lang="en-US" altLang="zh-TW" sz="2400" dirty="0" smtClean="0">
              <a:latin typeface="+mn-ea"/>
            </a:endParaRPr>
          </a:p>
          <a:p>
            <a:pPr marL="2057400" lvl="0" indent="-2057400">
              <a:defRPr/>
            </a:pPr>
            <a:r>
              <a:rPr lang="zh-TW" altLang="en-US" sz="2400" dirty="0" smtClean="0">
                <a:latin typeface="+mn-ea"/>
              </a:rPr>
              <a:t>      甄選</a:t>
            </a:r>
            <a:r>
              <a:rPr lang="zh-TW" altLang="en-US" sz="2400" dirty="0">
                <a:latin typeface="+mn-ea"/>
              </a:rPr>
              <a:t>總成績＝</a:t>
            </a:r>
            <a:r>
              <a:rPr lang="en-US" altLang="zh-TW" sz="2400" dirty="0" smtClean="0">
                <a:latin typeface="+mn-ea"/>
              </a:rPr>
              <a:t>1000</a:t>
            </a:r>
            <a:r>
              <a:rPr lang="zh-TW" altLang="en-US" sz="2400" dirty="0" smtClean="0">
                <a:latin typeface="+mn-ea"/>
              </a:rPr>
              <a:t>  </a:t>
            </a:r>
            <a:r>
              <a:rPr lang="zh-TW" altLang="en-US" sz="2000" dirty="0" smtClean="0">
                <a:latin typeface="+mn-ea"/>
              </a:rPr>
              <a:t>各科滿分為</a:t>
            </a:r>
            <a:r>
              <a:rPr lang="en-US" altLang="zh-TW" sz="2000" dirty="0" smtClean="0">
                <a:solidFill>
                  <a:schemeClr val="accent1"/>
                </a:solidFill>
                <a:latin typeface="+mn-ea"/>
              </a:rPr>
              <a:t>100</a:t>
            </a:r>
            <a:r>
              <a:rPr lang="zh-TW" altLang="en-US" sz="2000" dirty="0" smtClean="0">
                <a:latin typeface="+mn-ea"/>
              </a:rPr>
              <a:t>分</a:t>
            </a:r>
            <a:endParaRPr lang="en-US" altLang="zh-TW" sz="2400" dirty="0">
              <a:latin typeface="+mn-ea"/>
            </a:endParaRPr>
          </a:p>
          <a:p>
            <a:pPr marL="360000" lvl="0" indent="-2057400">
              <a:defRPr/>
            </a:pPr>
            <a:r>
              <a:rPr lang="zh-TW" altLang="en-US" sz="2000" dirty="0" smtClean="0">
                <a:latin typeface="+mn-ea"/>
              </a:rPr>
              <a:t>       </a:t>
            </a:r>
            <a:r>
              <a:rPr lang="en-US" altLang="zh-TW" sz="2000" dirty="0" smtClean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主修</a:t>
            </a:r>
            <a:r>
              <a:rPr lang="en-US" altLang="en-US" sz="2000" dirty="0">
                <a:latin typeface="+mn-ea"/>
              </a:rPr>
              <a:t>×</a:t>
            </a:r>
            <a:r>
              <a:rPr lang="en-US" altLang="en-US" sz="2000" dirty="0" smtClean="0">
                <a:latin typeface="+mn-ea"/>
              </a:rPr>
              <a:t>5</a:t>
            </a:r>
            <a:r>
              <a:rPr lang="zh-TW" altLang="en-US" sz="2000" dirty="0" smtClean="0">
                <a:latin typeface="+mn-ea"/>
              </a:rPr>
              <a:t>＋</a:t>
            </a:r>
            <a:r>
              <a:rPr lang="zh-TW" altLang="en-US" sz="2000" dirty="0">
                <a:latin typeface="+mn-ea"/>
              </a:rPr>
              <a:t>副修</a:t>
            </a:r>
            <a:r>
              <a:rPr lang="en-US" altLang="en-US" sz="2000" dirty="0">
                <a:latin typeface="+mn-ea"/>
              </a:rPr>
              <a:t>×</a:t>
            </a:r>
            <a:r>
              <a:rPr lang="en-US" altLang="en-US" sz="2000" dirty="0" smtClean="0">
                <a:latin typeface="+mn-ea"/>
              </a:rPr>
              <a:t>2</a:t>
            </a:r>
            <a:r>
              <a:rPr lang="zh-TW" altLang="en-US" sz="2000" dirty="0" smtClean="0">
                <a:latin typeface="+mn-ea"/>
              </a:rPr>
              <a:t>＋</a:t>
            </a:r>
            <a:r>
              <a:rPr lang="zh-TW" altLang="en-US" sz="2000" dirty="0">
                <a:latin typeface="+mn-ea"/>
              </a:rPr>
              <a:t>聽寫</a:t>
            </a:r>
            <a:r>
              <a:rPr lang="en-US" altLang="en-US" sz="2000" dirty="0">
                <a:latin typeface="+mn-ea"/>
              </a:rPr>
              <a:t>×</a:t>
            </a:r>
            <a:r>
              <a:rPr lang="en-US" altLang="en-US" sz="2000" dirty="0" smtClean="0">
                <a:latin typeface="+mn-ea"/>
              </a:rPr>
              <a:t>1</a:t>
            </a:r>
            <a:r>
              <a:rPr lang="zh-TW" altLang="en-US" sz="2000" dirty="0" smtClean="0">
                <a:latin typeface="+mn-ea"/>
              </a:rPr>
              <a:t>＋</a:t>
            </a:r>
            <a:r>
              <a:rPr lang="zh-TW" altLang="en-US" sz="2000" dirty="0">
                <a:latin typeface="+mn-ea"/>
              </a:rPr>
              <a:t>樂理與基礎和聲</a:t>
            </a:r>
            <a:r>
              <a:rPr lang="en-US" altLang="en-US" sz="2000" dirty="0">
                <a:latin typeface="+mn-ea"/>
              </a:rPr>
              <a:t>×</a:t>
            </a:r>
            <a:r>
              <a:rPr lang="en-US" altLang="en-US" sz="2000" dirty="0" smtClean="0">
                <a:latin typeface="+mn-ea"/>
              </a:rPr>
              <a:t>1</a:t>
            </a:r>
            <a:r>
              <a:rPr lang="zh-TW" altLang="en-US" sz="2000" dirty="0" smtClean="0">
                <a:latin typeface="+mn-ea"/>
              </a:rPr>
              <a:t>＋</a:t>
            </a:r>
            <a:r>
              <a:rPr lang="zh-TW" altLang="en-US" sz="2000" dirty="0">
                <a:latin typeface="+mn-ea"/>
              </a:rPr>
              <a:t>視唱</a:t>
            </a:r>
            <a:r>
              <a:rPr lang="en-US" altLang="en-US" sz="2000" dirty="0">
                <a:latin typeface="+mn-ea"/>
              </a:rPr>
              <a:t>×</a:t>
            </a:r>
            <a:r>
              <a:rPr lang="en-US" altLang="en-US" sz="2000" dirty="0" smtClean="0">
                <a:latin typeface="+mn-ea"/>
              </a:rPr>
              <a:t>1)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558277" y="20797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</a:t>
            </a:r>
            <a:r>
              <a:rPr lang="zh-TW" altLang="en-US" dirty="0">
                <a:solidFill>
                  <a:schemeClr val="bg1"/>
                </a:solidFill>
              </a:rPr>
              <a:t>專</a:t>
            </a:r>
          </a:p>
        </p:txBody>
      </p:sp>
    </p:spTree>
    <p:extLst>
      <p:ext uri="{BB962C8B-B14F-4D97-AF65-F5344CB8AC3E}">
        <p14:creationId xmlns:p14="http://schemas.microsoft.com/office/powerpoint/2010/main" val="185190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9"/>
            <a:ext cx="4082903" cy="166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27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283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803575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產特、技優、實用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2862" y="507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科學班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考試分</a:t>
            </a:r>
            <a:r>
              <a:rPr lang="zh-TW" altLang="en-US" dirty="0">
                <a:solidFill>
                  <a:schemeClr val="bg1"/>
                </a:solidFill>
              </a:rPr>
              <a:t>發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>
                <a:solidFill>
                  <a:prstClr val="black"/>
                </a:solidFill>
              </a:rPr>
              <a:t>美術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班辦理方式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37377" y="1324720"/>
            <a:ext cx="10129667" cy="4535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800" b="1" dirty="0">
                <a:latin typeface="+mn-ea"/>
              </a:rPr>
              <a:t>招生作業分術科測驗及分發作業二階段辦理</a:t>
            </a:r>
            <a:r>
              <a:rPr lang="zh-TW" altLang="en-US" sz="2800" b="1" dirty="0" smtClean="0">
                <a:latin typeface="+mn-ea"/>
              </a:rPr>
              <a:t>：</a:t>
            </a:r>
            <a:endParaRPr lang="en-US" altLang="zh-TW" sz="2800" b="1" dirty="0" smtClean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defRPr/>
            </a:pPr>
            <a:endParaRPr lang="zh-TW" altLang="en-US" sz="2400" dirty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</a:t>
            </a:r>
            <a:r>
              <a:rPr lang="en-US" altLang="zh-TW" sz="2400" dirty="0" smtClean="0">
                <a:latin typeface="+mn-ea"/>
              </a:rPr>
              <a:t>1.</a:t>
            </a:r>
            <a:r>
              <a:rPr lang="zh-TW" altLang="en-US" sz="2400" dirty="0" smtClean="0">
                <a:latin typeface="+mn-ea"/>
              </a:rPr>
              <a:t>術科</a:t>
            </a:r>
            <a:r>
              <a:rPr lang="zh-TW" altLang="en-US" sz="2400" dirty="0">
                <a:latin typeface="+mn-ea"/>
              </a:rPr>
              <a:t>測驗：</a:t>
            </a:r>
            <a:r>
              <a:rPr lang="zh-TW" altLang="en-US" sz="2000" dirty="0">
                <a:solidFill>
                  <a:schemeClr val="accent1"/>
                </a:solidFill>
                <a:latin typeface="+mn-ea"/>
              </a:rPr>
              <a:t>不得施以學科成就測驗</a:t>
            </a: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>
                <a:latin typeface="+mn-ea"/>
              </a:rPr>
              <a:t>素描、水彩、水墨及書法</a:t>
            </a:r>
            <a:r>
              <a:rPr lang="en-US" altLang="zh-TW" sz="2400" dirty="0">
                <a:latin typeface="+mn-ea"/>
              </a:rPr>
              <a:t>4</a:t>
            </a:r>
            <a:r>
              <a:rPr lang="zh-TW" altLang="en-US" sz="2400" dirty="0">
                <a:latin typeface="+mn-ea"/>
              </a:rPr>
              <a:t>科</a:t>
            </a:r>
            <a:endParaRPr lang="en-US" altLang="zh-TW" sz="2400" dirty="0">
              <a:latin typeface="+mn-ea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zh-TW" altLang="en-US" sz="2400" dirty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</a:t>
            </a:r>
            <a:r>
              <a:rPr lang="en-US" altLang="zh-TW" sz="2400" dirty="0" smtClean="0">
                <a:latin typeface="+mn-ea"/>
              </a:rPr>
              <a:t>2.</a:t>
            </a:r>
            <a:r>
              <a:rPr lang="zh-TW" altLang="en-US" sz="2400" dirty="0" smtClean="0">
                <a:latin typeface="+mn-ea"/>
              </a:rPr>
              <a:t>分發</a:t>
            </a:r>
            <a:r>
              <a:rPr lang="zh-TW" altLang="en-US" sz="2400" dirty="0">
                <a:latin typeface="+mn-ea"/>
              </a:rPr>
              <a:t>作業</a:t>
            </a:r>
            <a:r>
              <a:rPr lang="zh-TW" altLang="en-US" sz="2400" dirty="0" smtClean="0">
                <a:latin typeface="+mn-ea"/>
              </a:rPr>
              <a:t>：</a:t>
            </a:r>
            <a:endParaRPr lang="en-US" altLang="zh-TW" sz="2400" dirty="0" smtClean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    以</a:t>
            </a:r>
            <a:r>
              <a:rPr lang="zh-TW" altLang="en-US" sz="2400" dirty="0">
                <a:latin typeface="+mn-ea"/>
              </a:rPr>
              <a:t>術科測驗分數及學生志 </a:t>
            </a:r>
            <a:r>
              <a:rPr lang="zh-TW" altLang="en-US" sz="2400" dirty="0" smtClean="0">
                <a:latin typeface="+mn-ea"/>
              </a:rPr>
              <a:t>願作為</a:t>
            </a:r>
            <a:r>
              <a:rPr lang="zh-TW" altLang="en-US" sz="2400" dirty="0">
                <a:latin typeface="+mn-ea"/>
              </a:rPr>
              <a:t>入學依據，並</a:t>
            </a: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得以國民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中學</a:t>
            </a:r>
            <a:endParaRPr lang="en-US" altLang="zh-TW" sz="2400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     教育會考</a:t>
            </a: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成績為入學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門檻</a:t>
            </a:r>
            <a:endParaRPr lang="en-US" altLang="zh-TW" sz="2400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endParaRPr lang="en-US" altLang="zh-TW" sz="2400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800" b="1" dirty="0" smtClean="0">
                <a:latin typeface="+mn-ea"/>
              </a:rPr>
              <a:t>術科分數計算：</a:t>
            </a:r>
            <a:endParaRPr lang="en-US" altLang="zh-TW" sz="2800" b="1" dirty="0" smtClean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endParaRPr lang="en-US" altLang="zh-TW" sz="2400" dirty="0" smtClean="0">
              <a:latin typeface="+mn-ea"/>
            </a:endParaRPr>
          </a:p>
          <a:p>
            <a:pPr marL="2057400" lvl="0" indent="-2057400">
              <a:defRPr/>
            </a:pPr>
            <a:r>
              <a:rPr lang="zh-TW" altLang="en-US" sz="2400" dirty="0" smtClean="0">
                <a:latin typeface="+mn-ea"/>
              </a:rPr>
              <a:t>      甄選</a:t>
            </a:r>
            <a:r>
              <a:rPr lang="zh-TW" altLang="en-US" sz="2400" dirty="0">
                <a:latin typeface="+mn-ea"/>
              </a:rPr>
              <a:t>總成績＝</a:t>
            </a:r>
            <a:r>
              <a:rPr lang="en-US" altLang="zh-TW" sz="2400" dirty="0" smtClean="0">
                <a:latin typeface="+mn-ea"/>
              </a:rPr>
              <a:t>1000</a:t>
            </a:r>
            <a:r>
              <a:rPr lang="zh-TW" altLang="en-US" sz="2400" dirty="0" smtClean="0">
                <a:latin typeface="+mn-ea"/>
              </a:rPr>
              <a:t>  </a:t>
            </a:r>
            <a:r>
              <a:rPr lang="zh-TW" altLang="en-US" sz="2000" dirty="0" smtClean="0">
                <a:latin typeface="+mn-ea"/>
              </a:rPr>
              <a:t>各科滿分為</a:t>
            </a:r>
            <a:r>
              <a:rPr lang="en-US" altLang="zh-TW" sz="2000" dirty="0" smtClean="0">
                <a:solidFill>
                  <a:schemeClr val="accent1"/>
                </a:solidFill>
                <a:latin typeface="+mn-ea"/>
              </a:rPr>
              <a:t>100</a:t>
            </a:r>
            <a:r>
              <a:rPr lang="zh-TW" altLang="en-US" sz="2000" dirty="0" smtClean="0">
                <a:latin typeface="+mn-ea"/>
              </a:rPr>
              <a:t>分</a:t>
            </a:r>
            <a:endParaRPr lang="en-US" altLang="zh-TW" sz="2400" dirty="0">
              <a:latin typeface="+mn-ea"/>
            </a:endParaRPr>
          </a:p>
          <a:p>
            <a:pPr marL="360000" lvl="0" indent="-2057400">
              <a:defRPr/>
            </a:pPr>
            <a:r>
              <a:rPr lang="zh-TW" altLang="en-US" sz="2000" dirty="0" smtClean="0">
                <a:latin typeface="+mn-ea"/>
              </a:rPr>
              <a:t>       </a:t>
            </a:r>
            <a:r>
              <a:rPr lang="en-US" altLang="zh-TW" sz="2000" dirty="0" smtClean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素描</a:t>
            </a:r>
            <a:r>
              <a:rPr lang="en-US" altLang="en-US" sz="2000" dirty="0">
                <a:latin typeface="+mn-ea"/>
              </a:rPr>
              <a:t>×</a:t>
            </a:r>
            <a:r>
              <a:rPr lang="en-US" altLang="en-US" sz="2000" dirty="0" smtClean="0">
                <a:latin typeface="+mn-ea"/>
              </a:rPr>
              <a:t>4+</a:t>
            </a:r>
            <a:r>
              <a:rPr lang="zh-TW" altLang="en-US" sz="2000" dirty="0">
                <a:latin typeface="+mn-ea"/>
              </a:rPr>
              <a:t>水彩</a:t>
            </a:r>
            <a:r>
              <a:rPr lang="en-US" altLang="en-US" sz="2000" dirty="0">
                <a:latin typeface="+mn-ea"/>
              </a:rPr>
              <a:t>×2.5+</a:t>
            </a:r>
            <a:r>
              <a:rPr lang="zh-TW" altLang="en-US" sz="2000" dirty="0">
                <a:latin typeface="+mn-ea"/>
              </a:rPr>
              <a:t>水墨</a:t>
            </a:r>
            <a:r>
              <a:rPr lang="en-US" altLang="en-US" sz="2000" dirty="0">
                <a:latin typeface="+mn-ea"/>
              </a:rPr>
              <a:t>×2.5+</a:t>
            </a:r>
            <a:r>
              <a:rPr lang="zh-TW" altLang="en-US" sz="2000" dirty="0">
                <a:latin typeface="+mn-ea"/>
              </a:rPr>
              <a:t>書法</a:t>
            </a:r>
            <a:r>
              <a:rPr lang="en-US" altLang="en-US" sz="2000" dirty="0">
                <a:latin typeface="+mn-ea"/>
              </a:rPr>
              <a:t>×</a:t>
            </a:r>
            <a:r>
              <a:rPr lang="en-US" altLang="en-US" sz="2000" dirty="0" smtClean="0">
                <a:latin typeface="+mn-ea"/>
              </a:rPr>
              <a:t>1</a:t>
            </a:r>
            <a:r>
              <a:rPr lang="zh-TW" altLang="en-US" sz="2000" dirty="0" smtClean="0">
                <a:latin typeface="+mn-ea"/>
              </a:rPr>
              <a:t>，</a:t>
            </a:r>
            <a:r>
              <a:rPr lang="zh-TW" altLang="en-US" dirty="0" smtClean="0">
                <a:latin typeface="+mn-ea"/>
              </a:rPr>
              <a:t>素描測驗考試</a:t>
            </a:r>
            <a:r>
              <a:rPr lang="zh-TW" altLang="en-US" dirty="0">
                <a:latin typeface="+mn-ea"/>
              </a:rPr>
              <a:t>時間為</a:t>
            </a:r>
            <a:r>
              <a:rPr lang="en-US" altLang="zh-TW" dirty="0">
                <a:solidFill>
                  <a:schemeClr val="accent1"/>
                </a:solidFill>
                <a:latin typeface="+mn-ea"/>
              </a:rPr>
              <a:t>120</a:t>
            </a:r>
            <a:r>
              <a:rPr lang="zh-TW" altLang="en-US" dirty="0">
                <a:latin typeface="+mn-ea"/>
              </a:rPr>
              <a:t>分鐘，畫幅維持</a:t>
            </a:r>
            <a:r>
              <a:rPr lang="zh-TW" altLang="en-US" dirty="0">
                <a:solidFill>
                  <a:schemeClr val="accent1"/>
                </a:solidFill>
                <a:latin typeface="+mn-ea"/>
              </a:rPr>
              <a:t>四開</a:t>
            </a:r>
            <a:r>
              <a:rPr lang="en-US" altLang="en-US" sz="2000" dirty="0" smtClean="0">
                <a:latin typeface="+mn-ea"/>
              </a:rPr>
              <a:t>)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96615" y="10493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藝才、體育班</a:t>
            </a:r>
            <a:endParaRPr lang="zh-TW" altLang="en-US" b="1" dirty="0">
              <a:latin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58277" y="20797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</a:t>
            </a:r>
            <a:r>
              <a:rPr lang="zh-TW" altLang="en-US" dirty="0">
                <a:solidFill>
                  <a:schemeClr val="bg1"/>
                </a:solidFill>
              </a:rPr>
              <a:t>專</a:t>
            </a:r>
          </a:p>
        </p:txBody>
      </p:sp>
    </p:spTree>
    <p:extLst>
      <p:ext uri="{BB962C8B-B14F-4D97-AF65-F5344CB8AC3E}">
        <p14:creationId xmlns:p14="http://schemas.microsoft.com/office/powerpoint/2010/main" val="210150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9"/>
            <a:ext cx="4082903" cy="166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28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283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803575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產特、技優、實用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2862" y="507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科學班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考試分</a:t>
            </a:r>
            <a:r>
              <a:rPr lang="zh-TW" altLang="en-US" dirty="0">
                <a:solidFill>
                  <a:schemeClr val="bg1"/>
                </a:solidFill>
              </a:rPr>
              <a:t>發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>
                <a:solidFill>
                  <a:prstClr val="black"/>
                </a:solidFill>
              </a:rPr>
              <a:t>舞蹈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班辦理方式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62333" y="1380612"/>
            <a:ext cx="10129667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800" b="1" dirty="0">
                <a:latin typeface="+mn-ea"/>
              </a:rPr>
              <a:t>招生作業分術科測驗及分發作業二階段辦理</a:t>
            </a:r>
            <a:r>
              <a:rPr lang="zh-TW" altLang="en-US" sz="2800" b="1" dirty="0" smtClean="0">
                <a:latin typeface="+mn-ea"/>
              </a:rPr>
              <a:t>：</a:t>
            </a:r>
            <a:endParaRPr lang="en-US" altLang="zh-TW" sz="2800" b="1" dirty="0" smtClean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defRPr/>
            </a:pPr>
            <a:endParaRPr lang="zh-TW" altLang="en-US" sz="2400" dirty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</a:t>
            </a:r>
            <a:r>
              <a:rPr lang="en-US" altLang="zh-TW" sz="2400" dirty="0" smtClean="0">
                <a:latin typeface="+mn-ea"/>
              </a:rPr>
              <a:t>1.</a:t>
            </a:r>
            <a:r>
              <a:rPr lang="zh-TW" altLang="en-US" sz="2400" dirty="0" smtClean="0">
                <a:latin typeface="+mn-ea"/>
              </a:rPr>
              <a:t>術科</a:t>
            </a:r>
            <a:r>
              <a:rPr lang="zh-TW" altLang="en-US" sz="2400" dirty="0">
                <a:latin typeface="+mn-ea"/>
              </a:rPr>
              <a:t>測驗：</a:t>
            </a:r>
            <a:r>
              <a:rPr lang="zh-TW" altLang="en-US" sz="2000" dirty="0">
                <a:solidFill>
                  <a:schemeClr val="accent1"/>
                </a:solidFill>
                <a:latin typeface="+mn-ea"/>
              </a:rPr>
              <a:t>不得施以學科成就測驗</a:t>
            </a: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400" dirty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    芭蕾</a:t>
            </a:r>
            <a:r>
              <a:rPr lang="zh-TW" altLang="en-US" sz="2400" dirty="0">
                <a:latin typeface="+mn-ea"/>
              </a:rPr>
              <a:t>、現代舞、中國舞、即興與創作</a:t>
            </a:r>
            <a:r>
              <a:rPr lang="en-US" altLang="zh-TW" sz="2400" dirty="0">
                <a:latin typeface="+mn-ea"/>
              </a:rPr>
              <a:t>4</a:t>
            </a:r>
            <a:r>
              <a:rPr lang="zh-TW" altLang="en-US" sz="2400" dirty="0" smtClean="0">
                <a:latin typeface="+mn-ea"/>
              </a:rPr>
              <a:t>科</a:t>
            </a:r>
            <a:endParaRPr lang="en-US" altLang="zh-TW" sz="2400" dirty="0" smtClean="0">
              <a:latin typeface="+mn-ea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zh-TW" altLang="en-US" sz="2400" dirty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</a:t>
            </a:r>
            <a:r>
              <a:rPr lang="en-US" altLang="zh-TW" sz="2400" dirty="0" smtClean="0">
                <a:latin typeface="+mn-ea"/>
              </a:rPr>
              <a:t>2.</a:t>
            </a:r>
            <a:r>
              <a:rPr lang="zh-TW" altLang="en-US" sz="2400" dirty="0" smtClean="0">
                <a:latin typeface="+mn-ea"/>
              </a:rPr>
              <a:t>分發</a:t>
            </a:r>
            <a:r>
              <a:rPr lang="zh-TW" altLang="en-US" sz="2400" dirty="0">
                <a:latin typeface="+mn-ea"/>
              </a:rPr>
              <a:t>作業</a:t>
            </a:r>
            <a:r>
              <a:rPr lang="zh-TW" altLang="en-US" sz="2400" dirty="0" smtClean="0">
                <a:latin typeface="+mn-ea"/>
              </a:rPr>
              <a:t>：</a:t>
            </a:r>
            <a:endParaRPr lang="en-US" altLang="zh-TW" sz="2400" dirty="0" smtClean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    以</a:t>
            </a:r>
            <a:r>
              <a:rPr lang="zh-TW" altLang="en-US" sz="2400" dirty="0">
                <a:latin typeface="+mn-ea"/>
              </a:rPr>
              <a:t>術科測驗分數及學生志 </a:t>
            </a:r>
            <a:r>
              <a:rPr lang="zh-TW" altLang="en-US" sz="2400" dirty="0" smtClean="0">
                <a:latin typeface="+mn-ea"/>
              </a:rPr>
              <a:t>願作為</a:t>
            </a:r>
            <a:r>
              <a:rPr lang="zh-TW" altLang="en-US" sz="2400" dirty="0">
                <a:latin typeface="+mn-ea"/>
              </a:rPr>
              <a:t>入學依據，並</a:t>
            </a: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得以國民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中學</a:t>
            </a:r>
            <a:endParaRPr lang="en-US" altLang="zh-TW" sz="2400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     教育會考</a:t>
            </a: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成績為入學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門檻</a:t>
            </a:r>
            <a:endParaRPr lang="en-US" altLang="zh-TW" sz="2400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endParaRPr lang="en-US" altLang="zh-TW" sz="2400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800" b="1" dirty="0" smtClean="0">
                <a:latin typeface="+mn-ea"/>
              </a:rPr>
              <a:t>術科分數計算：</a:t>
            </a:r>
            <a:endParaRPr lang="en-US" altLang="zh-TW" sz="2800" b="1" dirty="0" smtClean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endParaRPr lang="en-US" altLang="zh-TW" sz="2400" dirty="0" smtClean="0">
              <a:latin typeface="+mn-ea"/>
            </a:endParaRPr>
          </a:p>
          <a:p>
            <a:pPr marL="2057400" lvl="0" indent="-2057400">
              <a:defRPr/>
            </a:pPr>
            <a:r>
              <a:rPr lang="zh-TW" altLang="en-US" sz="2400" dirty="0" smtClean="0">
                <a:latin typeface="+mn-ea"/>
              </a:rPr>
              <a:t>      甄選</a:t>
            </a:r>
            <a:r>
              <a:rPr lang="zh-TW" altLang="en-US" sz="2400" dirty="0">
                <a:latin typeface="+mn-ea"/>
              </a:rPr>
              <a:t>總成績</a:t>
            </a:r>
            <a:r>
              <a:rPr lang="zh-TW" altLang="en-US" sz="2400" dirty="0" smtClean="0">
                <a:latin typeface="+mn-ea"/>
              </a:rPr>
              <a:t>＝</a:t>
            </a:r>
            <a:r>
              <a:rPr lang="en-US" altLang="zh-TW" sz="2400" dirty="0">
                <a:latin typeface="+mn-ea"/>
              </a:rPr>
              <a:t>4</a:t>
            </a:r>
            <a:r>
              <a:rPr lang="en-US" altLang="zh-TW" sz="2400" dirty="0" smtClean="0">
                <a:latin typeface="+mn-ea"/>
              </a:rPr>
              <a:t>00</a:t>
            </a:r>
            <a:r>
              <a:rPr lang="zh-TW" altLang="en-US" sz="2400" dirty="0" smtClean="0">
                <a:latin typeface="+mn-ea"/>
              </a:rPr>
              <a:t>  </a:t>
            </a:r>
            <a:r>
              <a:rPr lang="zh-TW" altLang="en-US" sz="2000" dirty="0" smtClean="0">
                <a:latin typeface="+mn-ea"/>
              </a:rPr>
              <a:t>各科滿分為</a:t>
            </a:r>
            <a:r>
              <a:rPr lang="en-US" altLang="zh-TW" sz="2000" dirty="0" smtClean="0">
                <a:solidFill>
                  <a:schemeClr val="accent1"/>
                </a:solidFill>
                <a:latin typeface="+mn-ea"/>
              </a:rPr>
              <a:t>100</a:t>
            </a:r>
            <a:r>
              <a:rPr lang="zh-TW" altLang="en-US" sz="2000" dirty="0" smtClean="0">
                <a:latin typeface="+mn-ea"/>
              </a:rPr>
              <a:t>分</a:t>
            </a:r>
            <a:endParaRPr lang="en-US" altLang="zh-TW" sz="2400" dirty="0">
              <a:latin typeface="+mn-ea"/>
            </a:endParaRPr>
          </a:p>
          <a:p>
            <a:pPr marL="360000" lvl="0" indent="-2057400">
              <a:defRPr/>
            </a:pPr>
            <a:r>
              <a:rPr lang="zh-TW" altLang="en-US" sz="2000" dirty="0" smtClean="0">
                <a:latin typeface="+mn-ea"/>
              </a:rPr>
              <a:t>       </a:t>
            </a:r>
            <a:r>
              <a:rPr lang="en-US" altLang="zh-TW" sz="2000" dirty="0" smtClean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芭蕾</a:t>
            </a:r>
            <a:r>
              <a:rPr lang="en-US" altLang="en-US" dirty="0">
                <a:latin typeface="+mn-ea"/>
              </a:rPr>
              <a:t>×</a:t>
            </a:r>
            <a:r>
              <a:rPr lang="en-US" altLang="zh-TW" dirty="0" smtClean="0">
                <a:latin typeface="+mn-ea"/>
              </a:rPr>
              <a:t>1</a:t>
            </a:r>
            <a:r>
              <a:rPr lang="en-US" altLang="en-US" dirty="0" smtClean="0">
                <a:latin typeface="+mn-ea"/>
              </a:rPr>
              <a:t>+</a:t>
            </a:r>
            <a:r>
              <a:rPr lang="zh-TW" altLang="en-US" dirty="0">
                <a:latin typeface="+mn-ea"/>
              </a:rPr>
              <a:t>現代舞</a:t>
            </a:r>
            <a:r>
              <a:rPr lang="en-US" altLang="en-US" dirty="0">
                <a:latin typeface="+mn-ea"/>
              </a:rPr>
              <a:t>×</a:t>
            </a:r>
            <a:r>
              <a:rPr lang="en-US" altLang="zh-TW" dirty="0" smtClean="0">
                <a:latin typeface="+mn-ea"/>
              </a:rPr>
              <a:t>1</a:t>
            </a:r>
            <a:r>
              <a:rPr lang="en-US" altLang="en-US" dirty="0" smtClean="0">
                <a:latin typeface="+mn-ea"/>
              </a:rPr>
              <a:t>+</a:t>
            </a:r>
            <a:r>
              <a:rPr lang="zh-TW" altLang="en-US" dirty="0">
                <a:latin typeface="+mn-ea"/>
              </a:rPr>
              <a:t>中國舞</a:t>
            </a:r>
            <a:r>
              <a:rPr lang="en-US" altLang="en-US" dirty="0">
                <a:latin typeface="+mn-ea"/>
              </a:rPr>
              <a:t>×</a:t>
            </a:r>
            <a:r>
              <a:rPr lang="en-US" altLang="zh-TW" dirty="0" smtClean="0">
                <a:latin typeface="+mn-ea"/>
              </a:rPr>
              <a:t>1</a:t>
            </a:r>
            <a:r>
              <a:rPr lang="en-US" altLang="en-US" dirty="0" smtClean="0">
                <a:latin typeface="+mn-ea"/>
              </a:rPr>
              <a:t>+</a:t>
            </a:r>
            <a:r>
              <a:rPr lang="zh-TW" altLang="en-US" dirty="0">
                <a:latin typeface="+mn-ea"/>
              </a:rPr>
              <a:t>即興與創作</a:t>
            </a:r>
            <a:r>
              <a:rPr lang="en-US" altLang="en-US" dirty="0">
                <a:latin typeface="+mn-ea"/>
              </a:rPr>
              <a:t>×</a:t>
            </a:r>
            <a:r>
              <a:rPr lang="en-US" altLang="en-US" dirty="0" smtClean="0">
                <a:latin typeface="+mn-ea"/>
              </a:rPr>
              <a:t>1</a:t>
            </a:r>
            <a:r>
              <a:rPr lang="en-US" altLang="en-US" sz="2000" dirty="0" smtClean="0">
                <a:latin typeface="+mn-ea"/>
              </a:rPr>
              <a:t>)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96615" y="10493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藝才、體育班</a:t>
            </a:r>
            <a:endParaRPr lang="zh-TW" altLang="en-US" b="1" dirty="0">
              <a:latin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58277" y="20797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</a:t>
            </a:r>
            <a:r>
              <a:rPr lang="zh-TW" altLang="en-US" dirty="0">
                <a:solidFill>
                  <a:schemeClr val="bg1"/>
                </a:solidFill>
              </a:rPr>
              <a:t>專</a:t>
            </a:r>
          </a:p>
        </p:txBody>
      </p:sp>
    </p:spTree>
    <p:extLst>
      <p:ext uri="{BB962C8B-B14F-4D97-AF65-F5344CB8AC3E}">
        <p14:creationId xmlns:p14="http://schemas.microsoft.com/office/powerpoint/2010/main" val="7887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9"/>
            <a:ext cx="4082903" cy="166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29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283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803339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產特、技優、實用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2862" y="507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科學班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考試分</a:t>
            </a:r>
            <a:r>
              <a:rPr lang="zh-TW" altLang="en-US" dirty="0">
                <a:solidFill>
                  <a:schemeClr val="bg1"/>
                </a:solidFill>
              </a:rPr>
              <a:t>發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prstClr val="black"/>
                </a:solidFill>
              </a:rPr>
              <a:t>戲劇班辦理方式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9185" y="1179033"/>
            <a:ext cx="10129667" cy="5177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800" b="1" dirty="0">
                <a:latin typeface="+mn-ea"/>
              </a:rPr>
              <a:t>招生作業分術科測驗及分發作業二階段辦理</a:t>
            </a:r>
            <a:r>
              <a:rPr lang="zh-TW" altLang="en-US" sz="2800" b="1" dirty="0" smtClean="0">
                <a:latin typeface="+mn-ea"/>
              </a:rPr>
              <a:t>：</a:t>
            </a:r>
            <a:endParaRPr lang="en-US" altLang="zh-TW" sz="2800" b="1" dirty="0" smtClean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defRPr/>
            </a:pPr>
            <a:endParaRPr lang="zh-TW" altLang="en-US" sz="2400" dirty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</a:t>
            </a:r>
            <a:r>
              <a:rPr lang="en-US" altLang="zh-TW" sz="2400" dirty="0" smtClean="0">
                <a:latin typeface="+mn-ea"/>
              </a:rPr>
              <a:t>1.</a:t>
            </a:r>
            <a:r>
              <a:rPr lang="zh-TW" altLang="en-US" sz="2400" dirty="0" smtClean="0">
                <a:latin typeface="+mn-ea"/>
              </a:rPr>
              <a:t>術科</a:t>
            </a:r>
            <a:r>
              <a:rPr lang="zh-TW" altLang="en-US" sz="2400" dirty="0">
                <a:latin typeface="+mn-ea"/>
              </a:rPr>
              <a:t>測驗：</a:t>
            </a:r>
            <a:r>
              <a:rPr lang="zh-TW" altLang="en-US" sz="2000" dirty="0">
                <a:solidFill>
                  <a:schemeClr val="accent1"/>
                </a:solidFill>
                <a:latin typeface="+mn-ea"/>
              </a:rPr>
              <a:t>不得施以學科成就測驗</a:t>
            </a: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400" dirty="0" smtClean="0">
                <a:latin typeface="+mn-ea"/>
              </a:rPr>
              <a:t>      創意思維</a:t>
            </a:r>
            <a:r>
              <a:rPr lang="zh-TW" altLang="en-US" sz="2400" dirty="0">
                <a:latin typeface="+mn-ea"/>
              </a:rPr>
              <a:t>、</a:t>
            </a:r>
            <a:r>
              <a:rPr lang="zh-TW" altLang="en-US" sz="2400" dirty="0" smtClean="0">
                <a:latin typeface="+mn-ea"/>
              </a:rPr>
              <a:t>口語表達</a:t>
            </a:r>
            <a:r>
              <a:rPr lang="zh-TW" altLang="en-US" sz="2400" dirty="0">
                <a:latin typeface="+mn-ea"/>
              </a:rPr>
              <a:t>、</a:t>
            </a:r>
            <a:r>
              <a:rPr lang="zh-TW" altLang="en-US" sz="2400" dirty="0" smtClean="0">
                <a:latin typeface="+mn-ea"/>
              </a:rPr>
              <a:t>專長表演</a:t>
            </a:r>
            <a:r>
              <a:rPr lang="en-US" altLang="zh-TW" sz="2400" dirty="0">
                <a:latin typeface="+mn-ea"/>
              </a:rPr>
              <a:t>3</a:t>
            </a:r>
            <a:r>
              <a:rPr lang="zh-TW" altLang="en-US" sz="2400" dirty="0" smtClean="0">
                <a:latin typeface="+mn-ea"/>
              </a:rPr>
              <a:t>科</a:t>
            </a:r>
            <a:endParaRPr lang="en-US" altLang="zh-TW" sz="2400" dirty="0" smtClean="0">
              <a:latin typeface="+mn-ea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zh-TW" altLang="en-US" sz="2400" dirty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</a:t>
            </a:r>
            <a:r>
              <a:rPr lang="en-US" altLang="zh-TW" sz="2400" dirty="0" smtClean="0">
                <a:latin typeface="+mn-ea"/>
              </a:rPr>
              <a:t>2.</a:t>
            </a:r>
            <a:r>
              <a:rPr lang="zh-TW" altLang="en-US" sz="2400" dirty="0" smtClean="0">
                <a:latin typeface="+mn-ea"/>
              </a:rPr>
              <a:t>分發</a:t>
            </a:r>
            <a:r>
              <a:rPr lang="zh-TW" altLang="en-US" sz="2400" dirty="0">
                <a:latin typeface="+mn-ea"/>
              </a:rPr>
              <a:t>作業</a:t>
            </a:r>
            <a:r>
              <a:rPr lang="zh-TW" altLang="en-US" sz="2400" dirty="0" smtClean="0">
                <a:latin typeface="+mn-ea"/>
              </a:rPr>
              <a:t>：</a:t>
            </a:r>
            <a:endParaRPr lang="en-US" altLang="zh-TW" sz="2400" dirty="0" smtClean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    以</a:t>
            </a:r>
            <a:r>
              <a:rPr lang="zh-TW" altLang="en-US" sz="2400" dirty="0">
                <a:latin typeface="+mn-ea"/>
              </a:rPr>
              <a:t>術科測驗分數及學生志 </a:t>
            </a:r>
            <a:r>
              <a:rPr lang="zh-TW" altLang="en-US" sz="2400" dirty="0" smtClean="0">
                <a:latin typeface="+mn-ea"/>
              </a:rPr>
              <a:t>願作為</a:t>
            </a:r>
            <a:r>
              <a:rPr lang="zh-TW" altLang="en-US" sz="2400" dirty="0">
                <a:latin typeface="+mn-ea"/>
              </a:rPr>
              <a:t>入學依據，並</a:t>
            </a: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得以國民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中學</a:t>
            </a:r>
            <a:endParaRPr lang="en-US" altLang="zh-TW" sz="2400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     教育會考</a:t>
            </a: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成績為入學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門檻</a:t>
            </a:r>
            <a:endParaRPr lang="en-US" altLang="zh-TW" sz="2400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endParaRPr lang="en-US" altLang="zh-TW" sz="2400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TW" sz="2400" dirty="0" smtClean="0">
                <a:latin typeface="+mn-ea"/>
              </a:rPr>
              <a:t>3.</a:t>
            </a:r>
            <a:r>
              <a:rPr lang="zh-TW" altLang="en-US" sz="2400" dirty="0">
                <a:latin typeface="+mn-ea"/>
              </a:rPr>
              <a:t>戲劇班</a:t>
            </a: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全國全區一校</a:t>
            </a:r>
            <a:r>
              <a:rPr lang="zh-TW" altLang="en-US" sz="2400" dirty="0">
                <a:latin typeface="+mn-ea"/>
              </a:rPr>
              <a:t> </a:t>
            </a:r>
            <a:endParaRPr lang="en-US" altLang="zh-TW" sz="2400" dirty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endParaRPr lang="en-US" altLang="zh-TW" sz="2400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r>
              <a:rPr lang="zh-TW" altLang="en-US" sz="2800" b="1" dirty="0" smtClean="0">
                <a:latin typeface="+mn-ea"/>
              </a:rPr>
              <a:t>術科分數計算：</a:t>
            </a:r>
            <a:endParaRPr lang="en-US" altLang="zh-TW" sz="2800" b="1" dirty="0" smtClean="0">
              <a:latin typeface="+mn-ea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defRPr/>
            </a:pPr>
            <a:endParaRPr lang="en-US" altLang="zh-TW" sz="2400" dirty="0" smtClean="0">
              <a:latin typeface="+mn-ea"/>
            </a:endParaRPr>
          </a:p>
          <a:p>
            <a:pPr marL="2057400" lvl="0" indent="-2057400">
              <a:defRPr/>
            </a:pPr>
            <a:r>
              <a:rPr lang="zh-TW" altLang="en-US" sz="2400" dirty="0" smtClean="0">
                <a:latin typeface="+mn-ea"/>
              </a:rPr>
              <a:t> 甄選</a:t>
            </a:r>
            <a:r>
              <a:rPr lang="zh-TW" altLang="en-US" sz="2400" dirty="0">
                <a:latin typeface="+mn-ea"/>
              </a:rPr>
              <a:t>總成績</a:t>
            </a:r>
            <a:r>
              <a:rPr lang="zh-TW" altLang="en-US" sz="2400" dirty="0" smtClean="0">
                <a:latin typeface="+mn-ea"/>
              </a:rPr>
              <a:t>＝</a:t>
            </a:r>
            <a:r>
              <a:rPr lang="en-US" altLang="zh-TW" sz="2400" dirty="0">
                <a:latin typeface="+mn-ea"/>
              </a:rPr>
              <a:t>1</a:t>
            </a:r>
            <a:r>
              <a:rPr lang="en-US" altLang="zh-TW" sz="2400" dirty="0" smtClean="0">
                <a:latin typeface="+mn-ea"/>
              </a:rPr>
              <a:t>00</a:t>
            </a:r>
            <a:r>
              <a:rPr lang="zh-TW" altLang="en-US" sz="2400" dirty="0" smtClean="0">
                <a:latin typeface="+mn-ea"/>
              </a:rPr>
              <a:t>  </a:t>
            </a:r>
            <a:r>
              <a:rPr lang="zh-TW" altLang="en-US" sz="2000" dirty="0" smtClean="0">
                <a:latin typeface="+mn-ea"/>
              </a:rPr>
              <a:t>各科滿分為</a:t>
            </a:r>
            <a:r>
              <a:rPr lang="en-US" altLang="zh-TW" sz="2000" dirty="0" smtClean="0">
                <a:solidFill>
                  <a:schemeClr val="accent1"/>
                </a:solidFill>
                <a:latin typeface="+mn-ea"/>
              </a:rPr>
              <a:t>100</a:t>
            </a:r>
            <a:r>
              <a:rPr lang="zh-TW" altLang="en-US" sz="2000" dirty="0" smtClean="0">
                <a:latin typeface="+mn-ea"/>
              </a:rPr>
              <a:t>分</a:t>
            </a:r>
            <a:endParaRPr lang="en-US" altLang="zh-TW" sz="2400" dirty="0">
              <a:latin typeface="+mn-ea"/>
            </a:endParaRPr>
          </a:p>
          <a:p>
            <a:pPr marL="360000" lvl="0" indent="-2057400">
              <a:defRPr/>
            </a:pPr>
            <a:r>
              <a:rPr lang="zh-TW" altLang="en-US" sz="2000" dirty="0" smtClean="0">
                <a:latin typeface="+mn-ea"/>
              </a:rPr>
              <a:t> </a:t>
            </a:r>
            <a:r>
              <a:rPr lang="en-US" altLang="zh-TW" sz="2000" dirty="0" smtClean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創意思維</a:t>
            </a:r>
            <a:r>
              <a:rPr lang="en-US" altLang="zh-TW" dirty="0">
                <a:latin typeface="+mn-ea"/>
              </a:rPr>
              <a:t>×0.3</a:t>
            </a:r>
            <a:r>
              <a:rPr lang="zh-TW" altLang="en-US" dirty="0">
                <a:latin typeface="+mn-ea"/>
              </a:rPr>
              <a:t>＋口語表達</a:t>
            </a:r>
            <a:r>
              <a:rPr lang="en-US" altLang="zh-TW" dirty="0">
                <a:latin typeface="+mn-ea"/>
              </a:rPr>
              <a:t>×0.35</a:t>
            </a:r>
            <a:r>
              <a:rPr lang="zh-TW" altLang="en-US" dirty="0">
                <a:latin typeface="+mn-ea"/>
              </a:rPr>
              <a:t>＋專長</a:t>
            </a:r>
            <a:r>
              <a:rPr lang="zh-TW" altLang="en-US" dirty="0" smtClean="0">
                <a:latin typeface="+mn-ea"/>
              </a:rPr>
              <a:t>表演</a:t>
            </a:r>
            <a:r>
              <a:rPr lang="en-US" altLang="zh-TW" sz="2000" dirty="0">
                <a:latin typeface="+mn-ea"/>
              </a:rPr>
              <a:t>×</a:t>
            </a:r>
            <a:r>
              <a:rPr lang="en-US" altLang="zh-TW" sz="2000" dirty="0" smtClean="0">
                <a:latin typeface="+mn-ea"/>
              </a:rPr>
              <a:t>0.35</a:t>
            </a:r>
            <a:r>
              <a:rPr lang="zh-TW" altLang="en-US" sz="2000" dirty="0" smtClean="0">
                <a:latin typeface="+mn-ea"/>
              </a:rPr>
              <a:t>，</a:t>
            </a:r>
            <a:r>
              <a:rPr lang="zh-TW" altLang="en-US" dirty="0" smtClean="0">
                <a:latin typeface="+mn-ea"/>
              </a:rPr>
              <a:t>成績</a:t>
            </a:r>
            <a:r>
              <a:rPr lang="zh-TW" altLang="en-US" dirty="0">
                <a:latin typeface="+mn-ea"/>
              </a:rPr>
              <a:t>以四捨五入</a:t>
            </a:r>
            <a:r>
              <a:rPr lang="zh-TW" altLang="en-US" dirty="0" smtClean="0">
                <a:latin typeface="+mn-ea"/>
              </a:rPr>
              <a:t>計算</a:t>
            </a:r>
            <a:r>
              <a:rPr lang="zh-TW" altLang="en-US" dirty="0">
                <a:latin typeface="+mn-ea"/>
              </a:rPr>
              <a:t>至小數點第</a:t>
            </a:r>
            <a:r>
              <a:rPr lang="en-US" altLang="zh-TW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TW" altLang="en-US" dirty="0" smtClean="0">
                <a:latin typeface="+mn-ea"/>
              </a:rPr>
              <a:t>位</a:t>
            </a:r>
            <a:r>
              <a:rPr lang="en-US" altLang="en-US" dirty="0" smtClean="0">
                <a:latin typeface="+mn-ea"/>
              </a:rPr>
              <a:t>)</a:t>
            </a:r>
            <a:endParaRPr lang="en-US" altLang="en-US" sz="2000" dirty="0" smtClean="0">
              <a:latin typeface="+mn-e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6615" y="10493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藝才、體育班</a:t>
            </a:r>
            <a:endParaRPr lang="zh-TW" altLang="en-US" b="1" dirty="0">
              <a:latin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58277" y="20797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</a:t>
            </a:r>
            <a:r>
              <a:rPr lang="zh-TW" altLang="en-US" dirty="0">
                <a:solidFill>
                  <a:schemeClr val="bg1"/>
                </a:solidFill>
              </a:rPr>
              <a:t>專</a:t>
            </a:r>
          </a:p>
        </p:txBody>
      </p:sp>
    </p:spTree>
    <p:extLst>
      <p:ext uri="{BB962C8B-B14F-4D97-AF65-F5344CB8AC3E}">
        <p14:creationId xmlns:p14="http://schemas.microsoft.com/office/powerpoint/2010/main" val="18364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636930"/>
            <a:ext cx="4341341" cy="169999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4272481" y="388031"/>
            <a:ext cx="364704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/>
              <a:t>多元入學管道</a:t>
            </a:r>
            <a:endParaRPr lang="en-US" sz="4400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638" y="6356350"/>
            <a:ext cx="201312" cy="365125"/>
          </a:xfrm>
        </p:spPr>
        <p:txBody>
          <a:bodyPr/>
          <a:lstStyle/>
          <a:p>
            <a:fld id="{1046B996-B622-4B67-A455-51FC79324563}" type="slidenum">
              <a:rPr lang="en-US" sz="1600" smtClean="0">
                <a:solidFill>
                  <a:schemeClr val="bg1"/>
                </a:solidFill>
              </a:rPr>
              <a:t>3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1778518" y="1302771"/>
            <a:ext cx="2493963" cy="7300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免試入學</a:t>
            </a:r>
            <a:endParaRPr lang="en-US" sz="3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772E86-F8B5-4309-AACD-AF6561137330}"/>
              </a:ext>
            </a:extLst>
          </p:cNvPr>
          <p:cNvSpPr/>
          <p:nvPr/>
        </p:nvSpPr>
        <p:spPr>
          <a:xfrm>
            <a:off x="7919521" y="1302771"/>
            <a:ext cx="2493963" cy="730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特色招生</a:t>
            </a:r>
            <a:endParaRPr lang="en-US" sz="32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8759C5D-A89B-40A9-B3BD-54739605DAC6}"/>
              </a:ext>
            </a:extLst>
          </p:cNvPr>
          <p:cNvSpPr/>
          <p:nvPr/>
        </p:nvSpPr>
        <p:spPr>
          <a:xfrm>
            <a:off x="1778518" y="2032795"/>
            <a:ext cx="2493963" cy="446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39A7617-C89F-4E53-B90E-E3A0FC53B56B}"/>
              </a:ext>
            </a:extLst>
          </p:cNvPr>
          <p:cNvSpPr/>
          <p:nvPr/>
        </p:nvSpPr>
        <p:spPr>
          <a:xfrm>
            <a:off x="7919521" y="2032795"/>
            <a:ext cx="2493963" cy="446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35584E-47FC-45A5-AD11-6784E65E3757}"/>
              </a:ext>
            </a:extLst>
          </p:cNvPr>
          <p:cNvSpPr/>
          <p:nvPr/>
        </p:nvSpPr>
        <p:spPr>
          <a:xfrm>
            <a:off x="2725052" y="2178662"/>
            <a:ext cx="600894" cy="60089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DAEF58D-E5D3-418E-8D55-21CD816C3A6F}"/>
              </a:ext>
            </a:extLst>
          </p:cNvPr>
          <p:cNvSpPr/>
          <p:nvPr/>
        </p:nvSpPr>
        <p:spPr>
          <a:xfrm>
            <a:off x="8866055" y="2178662"/>
            <a:ext cx="600894" cy="60089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7DBEDF6-2BE5-40E5-913D-0A2AC361D6BC}"/>
              </a:ext>
            </a:extLst>
          </p:cNvPr>
          <p:cNvGrpSpPr/>
          <p:nvPr/>
        </p:nvGrpSpPr>
        <p:grpSpPr>
          <a:xfrm>
            <a:off x="2932631" y="2336234"/>
            <a:ext cx="185737" cy="285750"/>
            <a:chOff x="7666038" y="5922963"/>
            <a:chExt cx="185737" cy="285750"/>
          </a:xfrm>
          <a:solidFill>
            <a:schemeClr val="bg1"/>
          </a:solidFill>
        </p:grpSpPr>
        <p:sp>
          <p:nvSpPr>
            <p:cNvPr id="76" name="Freeform 3584">
              <a:extLst>
                <a:ext uri="{FF2B5EF4-FFF2-40B4-BE49-F238E27FC236}">
                  <a16:creationId xmlns:a16="http://schemas.microsoft.com/office/drawing/2014/main" id="{96B44FB5-B482-4520-AA3A-B239C765E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0" y="5922963"/>
              <a:ext cx="95250" cy="95250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585">
              <a:extLst>
                <a:ext uri="{FF2B5EF4-FFF2-40B4-BE49-F238E27FC236}">
                  <a16:creationId xmlns:a16="http://schemas.microsoft.com/office/drawing/2014/main" id="{A67E8C55-21FF-4E70-BE34-E5F2389FE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6027738"/>
              <a:ext cx="142875" cy="180975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586">
              <a:extLst>
                <a:ext uri="{FF2B5EF4-FFF2-40B4-BE49-F238E27FC236}">
                  <a16:creationId xmlns:a16="http://schemas.microsoft.com/office/drawing/2014/main" id="{5CB9995B-2D17-41FC-AB98-322E7D64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150" y="6103938"/>
              <a:ext cx="47625" cy="1047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Freeform 391">
            <a:extLst>
              <a:ext uri="{FF2B5EF4-FFF2-40B4-BE49-F238E27FC236}">
                <a16:creationId xmlns:a16="http://schemas.microsoft.com/office/drawing/2014/main" id="{EB7F16CC-82B8-4D3E-8129-556BD9AF9C65}"/>
              </a:ext>
            </a:extLst>
          </p:cNvPr>
          <p:cNvSpPr>
            <a:spLocks noEditPoints="1"/>
          </p:cNvSpPr>
          <p:nvPr/>
        </p:nvSpPr>
        <p:spPr bwMode="auto">
          <a:xfrm>
            <a:off x="9022833" y="2335440"/>
            <a:ext cx="287338" cy="287338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文字方塊 1"/>
          <p:cNvSpPr txBox="1"/>
          <p:nvPr/>
        </p:nvSpPr>
        <p:spPr>
          <a:xfrm>
            <a:off x="7919521" y="318043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學科考試分發</a:t>
            </a:r>
            <a:endParaRPr lang="zh-TW" altLang="en-US" sz="32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8397100" y="401337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甄選入學</a:t>
            </a:r>
            <a:endParaRPr lang="zh-TW" altLang="en-US" sz="32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2138622" y="335833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完全免試</a:t>
            </a:r>
            <a:endParaRPr lang="zh-TW" altLang="en-US" sz="32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138622" y="382940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優先免試</a:t>
            </a:r>
            <a:endParaRPr lang="zh-TW" altLang="en-US" sz="32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023206" y="525849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原住民專班</a:t>
            </a:r>
            <a:endParaRPr lang="zh-TW" altLang="en-US" sz="32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138622" y="43057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smtClean="0"/>
              <a:t>直升入學</a:t>
            </a:r>
            <a:endParaRPr lang="zh-TW" altLang="en-US" sz="3200" b="1"/>
          </a:p>
        </p:txBody>
      </p:sp>
      <p:sp>
        <p:nvSpPr>
          <p:cNvPr id="15" name="文字方塊 14"/>
          <p:cNvSpPr txBox="1"/>
          <p:nvPr/>
        </p:nvSpPr>
        <p:spPr>
          <a:xfrm>
            <a:off x="2138622" y="288433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分區免試</a:t>
            </a:r>
            <a:endParaRPr lang="zh-TW" altLang="en-US" sz="32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138622" y="478213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五專免試</a:t>
            </a:r>
            <a:endParaRPr lang="zh-TW" altLang="en-US" sz="3200" b="1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13" y="2185242"/>
            <a:ext cx="577577" cy="577577"/>
          </a:xfrm>
          <a:prstGeom prst="rect">
            <a:avLst/>
          </a:prstGeom>
        </p:spPr>
      </p:pic>
      <p:sp>
        <p:nvSpPr>
          <p:cNvPr id="26" name="圓角矩形 25"/>
          <p:cNvSpPr/>
          <p:nvPr/>
        </p:nvSpPr>
        <p:spPr>
          <a:xfrm>
            <a:off x="6616460" y="282213"/>
            <a:ext cx="1216325" cy="7479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4341341" y="262942"/>
            <a:ext cx="679233" cy="7479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4278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40368"/>
            <a:ext cx="4067799" cy="1632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30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283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803575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產特、技優、實用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2862" y="507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科學班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考試分</a:t>
            </a:r>
            <a:r>
              <a:rPr lang="zh-TW" altLang="en-US" dirty="0">
                <a:solidFill>
                  <a:schemeClr val="bg1"/>
                </a:solidFill>
              </a:rPr>
              <a:t>發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96615" y="10493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藝才、體育班</a:t>
            </a:r>
            <a:endParaRPr lang="zh-TW" altLang="en-US" b="1" dirty="0">
              <a:latin typeface="+mn-ea"/>
            </a:endParaRPr>
          </a:p>
        </p:txBody>
      </p:sp>
      <p:sp>
        <p:nvSpPr>
          <p:cNvPr id="46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0" y="412182"/>
            <a:ext cx="8739455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/>
              <a:t>體育班招生資訊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389516" y="1317476"/>
            <a:ext cx="9409709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TW" altLang="en-US" sz="2400" dirty="0" smtClean="0">
                <a:latin typeface="+mn-ea"/>
              </a:rPr>
              <a:t>體育</a:t>
            </a:r>
            <a:r>
              <a:rPr lang="zh-TW" altLang="en-US" sz="2400" dirty="0">
                <a:latin typeface="+mn-ea"/>
              </a:rPr>
              <a:t>班招生管道</a:t>
            </a:r>
            <a:r>
              <a:rPr lang="zh-TW" altLang="en-US" sz="2400" dirty="0" smtClean="0">
                <a:latin typeface="+mn-ea"/>
              </a:rPr>
              <a:t>分成</a:t>
            </a:r>
            <a:r>
              <a:rPr lang="en-US" altLang="zh-TW" sz="2400" dirty="0" smtClean="0">
                <a:latin typeface="+mn-ea"/>
              </a:rPr>
              <a:t>2</a:t>
            </a:r>
            <a:r>
              <a:rPr lang="zh-TW" altLang="en-US" sz="2400" dirty="0" smtClean="0">
                <a:latin typeface="+mn-ea"/>
              </a:rPr>
              <a:t>種</a:t>
            </a:r>
            <a:r>
              <a:rPr lang="zh-TW" altLang="en-US" sz="2400" dirty="0">
                <a:latin typeface="+mn-ea"/>
              </a:rPr>
              <a:t>：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TW" altLang="en-US" sz="2400" dirty="0">
                <a:latin typeface="+mn-ea"/>
              </a:rPr>
              <a:t>  </a:t>
            </a:r>
            <a:r>
              <a:rPr lang="en-US" altLang="zh-TW" sz="2400" dirty="0">
                <a:latin typeface="+mn-ea"/>
              </a:rPr>
              <a:t>(1)</a:t>
            </a:r>
            <a:r>
              <a:rPr lang="zh-TW" altLang="en-US" sz="2400" dirty="0">
                <a:latin typeface="+mn-ea"/>
              </a:rPr>
              <a:t>多數招生名額採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獨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招</a:t>
            </a:r>
            <a:r>
              <a:rPr lang="en-US" altLang="zh-TW" sz="2000" dirty="0">
                <a:latin typeface="+mn-ea"/>
              </a:rPr>
              <a:t>(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招生規定由各校擬訂</a:t>
            </a:r>
            <a:r>
              <a:rPr lang="en-US" altLang="zh-TW" sz="2000" dirty="0">
                <a:latin typeface="+mn-ea"/>
              </a:rPr>
              <a:t>)</a:t>
            </a:r>
            <a:endParaRPr lang="zh-TW" altLang="en-US" sz="2000" dirty="0">
              <a:latin typeface="+mn-ea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TW" altLang="en-US" sz="2400" dirty="0">
                <a:latin typeface="+mn-ea"/>
              </a:rPr>
              <a:t>  </a:t>
            </a:r>
            <a:r>
              <a:rPr lang="en-US" altLang="zh-TW" sz="2400" dirty="0">
                <a:latin typeface="+mn-ea"/>
              </a:rPr>
              <a:t>(2)</a:t>
            </a:r>
            <a:r>
              <a:rPr lang="zh-TW" altLang="en-US" sz="2400" dirty="0">
                <a:latin typeface="+mn-ea"/>
              </a:rPr>
              <a:t>部分招生名額</a:t>
            </a:r>
            <a:r>
              <a:rPr lang="zh-TW" altLang="en-US" sz="2400" dirty="0" smtClean="0">
                <a:latin typeface="+mn-ea"/>
              </a:rPr>
              <a:t>採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聯招</a:t>
            </a:r>
            <a:r>
              <a:rPr lang="en-US" altLang="zh-TW" sz="2000" dirty="0" smtClean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甄審、</a:t>
            </a:r>
            <a:r>
              <a:rPr lang="zh-TW" altLang="en-US" sz="2000" dirty="0" smtClean="0">
                <a:latin typeface="+mn-ea"/>
              </a:rPr>
              <a:t>甄試，為</a:t>
            </a:r>
            <a:r>
              <a:rPr lang="zh-TW" altLang="en-US" sz="2000" dirty="0" smtClean="0"/>
              <a:t>教育部辦理，體優生參加</a:t>
            </a:r>
            <a:r>
              <a:rPr lang="en-US" altLang="zh-TW" sz="2000" dirty="0" smtClean="0">
                <a:latin typeface="+mn-ea"/>
              </a:rPr>
              <a:t>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TW" altLang="zh-TW" sz="2400" dirty="0" smtClean="0">
                <a:latin typeface="+mn-ea"/>
              </a:rPr>
              <a:t>招生</a:t>
            </a:r>
            <a:r>
              <a:rPr lang="zh-TW" altLang="zh-TW" sz="2400" dirty="0">
                <a:latin typeface="+mn-ea"/>
              </a:rPr>
              <a:t>範圍</a:t>
            </a:r>
            <a:r>
              <a:rPr lang="zh-TW" altLang="en-US" sz="2400" dirty="0">
                <a:latin typeface="+mn-ea"/>
              </a:rPr>
              <a:t>不</a:t>
            </a:r>
            <a:r>
              <a:rPr lang="zh-TW" altLang="en-US" sz="2400" dirty="0" smtClean="0">
                <a:latin typeface="+mn-ea"/>
              </a:rPr>
              <a:t>受學區</a:t>
            </a:r>
            <a:r>
              <a:rPr lang="zh-TW" altLang="en-US" sz="2400" dirty="0">
                <a:latin typeface="+mn-ea"/>
              </a:rPr>
              <a:t>限制，學生得跨區</a:t>
            </a:r>
            <a:r>
              <a:rPr lang="zh-TW" altLang="en-US" sz="2400" dirty="0" smtClean="0">
                <a:latin typeface="+mn-ea"/>
              </a:rPr>
              <a:t>報考</a:t>
            </a:r>
            <a:endParaRPr lang="en-US" altLang="zh-TW" sz="2400" dirty="0" smtClean="0">
              <a:latin typeface="+mn-ea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TW" altLang="en-US" sz="2400" dirty="0" smtClean="0">
                <a:latin typeface="+mn-ea"/>
              </a:rPr>
              <a:t>高級中等學校體育班辦理特色招生入學，依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術科</a:t>
            </a:r>
            <a:r>
              <a:rPr lang="zh-TW" altLang="en-US" sz="2400" dirty="0" smtClean="0">
                <a:latin typeface="+mn-ea"/>
              </a:rPr>
              <a:t>測驗分數為入學依據術科測驗內容包括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基礎體能</a:t>
            </a:r>
            <a:r>
              <a:rPr lang="zh-TW" altLang="en-US" sz="2400" dirty="0" smtClean="0">
                <a:latin typeface="+mn-ea"/>
              </a:rPr>
              <a:t>、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專項技術</a:t>
            </a:r>
            <a:r>
              <a:rPr lang="zh-TW" altLang="en-US" sz="2400" dirty="0" smtClean="0">
                <a:latin typeface="+mn-ea"/>
              </a:rPr>
              <a:t>及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運動成就表現</a:t>
            </a:r>
            <a:r>
              <a:rPr lang="zh-TW" altLang="en-US" sz="2400" dirty="0" smtClean="0">
                <a:latin typeface="+mn-ea"/>
              </a:rPr>
              <a:t>等</a:t>
            </a:r>
            <a:endParaRPr lang="en-US" altLang="zh-TW" sz="2400" dirty="0" smtClean="0">
              <a:latin typeface="+mn-ea"/>
            </a:endParaRPr>
          </a:p>
          <a:p>
            <a:pPr marL="0" lvl="1" defTabSz="1289050">
              <a:lnSpc>
                <a:spcPts val="3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zh-TW" altLang="en-US" sz="2400" dirty="0" smtClean="0">
                <a:latin typeface="+mn-ea"/>
              </a:rPr>
              <a:t>招生名額：</a:t>
            </a:r>
            <a:r>
              <a:rPr lang="zh-TW" altLang="en-US" sz="2400" dirty="0">
                <a:latin typeface="+mn-ea"/>
              </a:rPr>
              <a:t>將公布於國教署網站電子</a:t>
            </a:r>
            <a:r>
              <a:rPr lang="zh-TW" altLang="en-US" sz="2400" dirty="0" smtClean="0">
                <a:latin typeface="+mn-ea"/>
              </a:rPr>
              <a:t>公告欄</a:t>
            </a:r>
            <a:endParaRPr lang="en-US" altLang="zh-TW" sz="2400" dirty="0" smtClean="0">
              <a:latin typeface="+mn-ea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zh-TW" altLang="zh-TW" sz="2400" dirty="0" smtClean="0">
                <a:latin typeface="+mn-ea"/>
              </a:rPr>
              <a:t>若</a:t>
            </a:r>
            <a:r>
              <a:rPr lang="zh-TW" altLang="zh-TW" sz="2400" dirty="0">
                <a:latin typeface="+mn-ea"/>
              </a:rPr>
              <a:t>參加體育班術科測驗結果</a:t>
            </a:r>
            <a:r>
              <a:rPr lang="zh-TW" altLang="zh-TW" sz="2400" dirty="0">
                <a:solidFill>
                  <a:schemeClr val="accent1"/>
                </a:solidFill>
                <a:latin typeface="+mn-ea"/>
              </a:rPr>
              <a:t>未獲錄取</a:t>
            </a:r>
            <a:r>
              <a:rPr lang="zh-TW" altLang="zh-TW" sz="2400" dirty="0">
                <a:latin typeface="+mn-ea"/>
              </a:rPr>
              <a:t>，可</a:t>
            </a:r>
            <a:r>
              <a:rPr lang="zh-TW" altLang="en-US" sz="2400" dirty="0">
                <a:latin typeface="+mn-ea"/>
              </a:rPr>
              <a:t>於</a:t>
            </a:r>
            <a:r>
              <a:rPr lang="zh-TW" altLang="zh-TW" sz="2400" dirty="0">
                <a:latin typeface="+mn-ea"/>
              </a:rPr>
              <a:t>體育班學校辦理</a:t>
            </a:r>
            <a:r>
              <a:rPr lang="zh-TW" altLang="zh-TW" sz="2400" dirty="0">
                <a:solidFill>
                  <a:schemeClr val="accent1"/>
                </a:solidFill>
                <a:latin typeface="+mn-ea"/>
              </a:rPr>
              <a:t>續招</a:t>
            </a:r>
            <a:r>
              <a:rPr lang="zh-TW" altLang="zh-TW" sz="2400" dirty="0">
                <a:latin typeface="+mn-ea"/>
              </a:rPr>
              <a:t>時，再次</a:t>
            </a:r>
            <a:r>
              <a:rPr lang="zh-TW" altLang="zh-TW" sz="2400" dirty="0" smtClean="0">
                <a:latin typeface="+mn-ea"/>
              </a:rPr>
              <a:t>報名續</a:t>
            </a:r>
            <a:r>
              <a:rPr lang="zh-TW" altLang="zh-TW" sz="2400" dirty="0">
                <a:latin typeface="+mn-ea"/>
              </a:rPr>
              <a:t>招學校之體育班特色招生甄選入學</a:t>
            </a:r>
            <a:endParaRPr lang="zh-TW" altLang="en-US" sz="2400" dirty="0">
              <a:latin typeface="+mn-ea"/>
            </a:endParaRPr>
          </a:p>
        </p:txBody>
      </p:sp>
      <p:sp>
        <p:nvSpPr>
          <p:cNvPr id="48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07947" y="1428734"/>
            <a:ext cx="244549" cy="24454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06582" y="2583923"/>
            <a:ext cx="244549" cy="24454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06581" y="2998277"/>
            <a:ext cx="244549" cy="24454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05757" y="3362926"/>
            <a:ext cx="244549" cy="24454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12150" y="3732245"/>
            <a:ext cx="244549" cy="24454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10167" y="4141929"/>
            <a:ext cx="244549" cy="24454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08743" y="4538633"/>
            <a:ext cx="244549" cy="24454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文字方塊 57"/>
          <p:cNvSpPr txBox="1"/>
          <p:nvPr/>
        </p:nvSpPr>
        <p:spPr>
          <a:xfrm>
            <a:off x="558277" y="20797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</a:t>
            </a:r>
            <a:r>
              <a:rPr lang="zh-TW" altLang="en-US" dirty="0">
                <a:solidFill>
                  <a:schemeClr val="bg1"/>
                </a:solidFill>
              </a:rPr>
              <a:t>專</a:t>
            </a:r>
          </a:p>
        </p:txBody>
      </p:sp>
    </p:spTree>
    <p:extLst>
      <p:ext uri="{BB962C8B-B14F-4D97-AF65-F5344CB8AC3E}">
        <p14:creationId xmlns:p14="http://schemas.microsoft.com/office/powerpoint/2010/main" val="6404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640368"/>
            <a:ext cx="4358356" cy="1632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31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283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803575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產特、技優、實用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2862" y="507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科學班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考試分</a:t>
            </a:r>
            <a:r>
              <a:rPr lang="zh-TW" altLang="en-US" dirty="0">
                <a:solidFill>
                  <a:schemeClr val="bg1"/>
                </a:solidFill>
              </a:rPr>
              <a:t>發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96615" y="10493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藝才、體育班</a:t>
            </a:r>
            <a:endParaRPr lang="zh-TW" altLang="en-US" b="1" dirty="0">
              <a:latin typeface="+mn-ea"/>
            </a:endParaRPr>
          </a:p>
        </p:txBody>
      </p:sp>
      <p:sp>
        <p:nvSpPr>
          <p:cNvPr id="46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928367" y="412182"/>
            <a:ext cx="6871240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/>
              <a:t>　　　</a:t>
            </a:r>
            <a:r>
              <a:rPr lang="zh-TW" altLang="en-US" sz="4400" b="1" dirty="0"/>
              <a:t>體育班聯合</a:t>
            </a:r>
            <a:r>
              <a:rPr lang="zh-TW" altLang="en-US" sz="4400" b="1" dirty="0" smtClean="0"/>
              <a:t>招</a:t>
            </a:r>
            <a:r>
              <a:rPr lang="zh-TW" altLang="en-US" sz="4400" b="1" dirty="0"/>
              <a:t>生</a:t>
            </a:r>
            <a:r>
              <a:rPr lang="zh-TW" altLang="en-US" sz="4400" b="1" dirty="0" smtClean="0"/>
              <a:t>資訊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394131" y="1049388"/>
            <a:ext cx="9788257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+mn-ea"/>
              </a:rPr>
              <a:t>甄審</a:t>
            </a:r>
            <a:r>
              <a:rPr lang="en-US" altLang="zh-TW" sz="2400" b="1" dirty="0">
                <a:latin typeface="+mn-ea"/>
              </a:rPr>
              <a:t>(</a:t>
            </a:r>
            <a:r>
              <a:rPr lang="zh-TW" altLang="en-US" sz="2400" b="1" dirty="0" smtClean="0">
                <a:solidFill>
                  <a:schemeClr val="accent1"/>
                </a:solidFill>
                <a:latin typeface="+mn-ea"/>
              </a:rPr>
              <a:t>外加</a:t>
            </a:r>
            <a:r>
              <a:rPr lang="zh-TW" altLang="en-US" sz="2400" b="1" dirty="0" smtClean="0">
                <a:latin typeface="+mn-ea"/>
              </a:rPr>
              <a:t>名額</a:t>
            </a:r>
            <a:r>
              <a:rPr lang="en-US" altLang="zh-TW" sz="2400" b="1" dirty="0" smtClean="0">
                <a:latin typeface="+mn-ea"/>
              </a:rPr>
              <a:t>)</a:t>
            </a:r>
            <a:r>
              <a:rPr lang="zh-TW" altLang="en-US" sz="2400" b="1" dirty="0" smtClean="0">
                <a:latin typeface="+mn-ea"/>
              </a:rPr>
              <a:t> </a:t>
            </a:r>
            <a:r>
              <a:rPr lang="zh-TW" altLang="en-US" sz="2800" b="1" dirty="0" smtClean="0">
                <a:latin typeface="+mn-ea"/>
              </a:rPr>
              <a:t>：</a:t>
            </a:r>
            <a:endParaRPr lang="en-US" altLang="zh-TW" sz="2800" b="1" dirty="0" smtClean="0">
              <a:latin typeface="+mn-ea"/>
            </a:endParaRPr>
          </a:p>
          <a:p>
            <a:r>
              <a:rPr lang="zh-TW" altLang="en-US" sz="2400" dirty="0" smtClean="0"/>
              <a:t>  以國際</a:t>
            </a:r>
            <a:r>
              <a:rPr lang="zh-TW" altLang="en-US" sz="2400" dirty="0"/>
              <a:t>運動競賽成就為報名門檻，作為分發之</a:t>
            </a:r>
            <a:r>
              <a:rPr lang="zh-TW" altLang="en-US" sz="2400" dirty="0" smtClean="0"/>
              <a:t>標準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zh-TW" altLang="en-US" sz="2800" b="1" dirty="0" smtClean="0">
                <a:latin typeface="+mn-ea"/>
              </a:rPr>
              <a:t>甄試</a:t>
            </a:r>
            <a:r>
              <a:rPr lang="en-US" altLang="zh-TW" sz="2400" b="1" dirty="0">
                <a:latin typeface="+mn-ea"/>
              </a:rPr>
              <a:t>(</a:t>
            </a:r>
            <a:r>
              <a:rPr lang="zh-TW" altLang="en-US" sz="2400" b="1" dirty="0" smtClean="0">
                <a:solidFill>
                  <a:schemeClr val="accent1"/>
                </a:solidFill>
                <a:latin typeface="+mn-ea"/>
              </a:rPr>
              <a:t>內含</a:t>
            </a:r>
            <a:r>
              <a:rPr lang="zh-TW" altLang="en-US" sz="2400" b="1" dirty="0" smtClean="0">
                <a:latin typeface="+mn-ea"/>
              </a:rPr>
              <a:t>名額</a:t>
            </a:r>
            <a:r>
              <a:rPr lang="en-US" altLang="zh-TW" sz="2400" b="1" dirty="0" smtClean="0">
                <a:latin typeface="+mn-ea"/>
              </a:rPr>
              <a:t>)</a:t>
            </a:r>
            <a:r>
              <a:rPr lang="zh-TW" altLang="en-US" sz="2400" b="1" dirty="0" smtClean="0">
                <a:latin typeface="+mn-ea"/>
              </a:rPr>
              <a:t> </a:t>
            </a:r>
            <a:r>
              <a:rPr lang="zh-TW" altLang="en-US" sz="2800" b="1" dirty="0" smtClean="0">
                <a:latin typeface="+mn-ea"/>
              </a:rPr>
              <a:t>：</a:t>
            </a:r>
            <a:endParaRPr lang="en-US" altLang="zh-TW" sz="2800" b="1" dirty="0" smtClean="0">
              <a:latin typeface="+mn-ea"/>
            </a:endParaRPr>
          </a:p>
          <a:p>
            <a:r>
              <a:rPr lang="en-US" altLang="zh-TW" sz="2400" dirty="0" smtClean="0">
                <a:latin typeface="+mn-ea"/>
              </a:rPr>
              <a:t>  </a:t>
            </a:r>
            <a:r>
              <a:rPr lang="zh-TW" altLang="zh-TW" sz="2400" dirty="0" smtClean="0">
                <a:latin typeface="+mn-ea"/>
              </a:rPr>
              <a:t>以</a:t>
            </a:r>
            <a:r>
              <a:rPr lang="zh-TW" altLang="zh-TW" sz="2400" dirty="0">
                <a:latin typeface="+mn-ea"/>
              </a:rPr>
              <a:t>運動競賽成就為報名門檻，並加考學科</a:t>
            </a:r>
            <a:r>
              <a:rPr lang="en-US" altLang="zh-TW" sz="2400" dirty="0">
                <a:latin typeface="+mn-ea"/>
              </a:rPr>
              <a:t>(</a:t>
            </a:r>
            <a:r>
              <a:rPr lang="zh-TW" altLang="zh-TW" sz="2400" dirty="0">
                <a:latin typeface="+mn-ea"/>
              </a:rPr>
              <a:t>國、英、</a:t>
            </a:r>
            <a:r>
              <a:rPr lang="zh-TW" altLang="zh-TW" sz="2400" dirty="0" smtClean="0">
                <a:latin typeface="+mn-ea"/>
              </a:rPr>
              <a:t>數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zh-TW" sz="2400" dirty="0">
                <a:latin typeface="+mn-ea"/>
              </a:rPr>
              <a:t>及部分專長</a:t>
            </a:r>
            <a:r>
              <a:rPr lang="zh-TW" altLang="zh-TW" sz="2400" dirty="0" smtClean="0">
                <a:latin typeface="+mn-ea"/>
              </a:rPr>
              <a:t>須</a:t>
            </a:r>
            <a:endParaRPr lang="en-US" altLang="zh-TW" sz="2400" dirty="0" smtClean="0">
              <a:latin typeface="+mn-ea"/>
            </a:endParaRPr>
          </a:p>
          <a:p>
            <a:r>
              <a:rPr lang="en-US" altLang="zh-TW" sz="2400" dirty="0" smtClean="0">
                <a:latin typeface="+mn-ea"/>
              </a:rPr>
              <a:t>  </a:t>
            </a:r>
            <a:r>
              <a:rPr lang="zh-TW" altLang="zh-TW" sz="2400" dirty="0" smtClean="0">
                <a:latin typeface="+mn-ea"/>
              </a:rPr>
              <a:t>參加</a:t>
            </a:r>
            <a:r>
              <a:rPr lang="zh-TW" altLang="zh-TW" sz="2400" dirty="0">
                <a:latin typeface="+mn-ea"/>
              </a:rPr>
              <a:t>術科檢定，為內含之招生名額</a:t>
            </a:r>
            <a:r>
              <a:rPr lang="zh-TW" altLang="zh-TW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r>
              <a:rPr lang="zh-TW" altLang="en-US" sz="2000" b="1" dirty="0" smtClean="0">
                <a:latin typeface="+mn-ea"/>
              </a:rPr>
              <a:t>     </a:t>
            </a:r>
            <a:r>
              <a:rPr lang="en-US" altLang="zh-TW" sz="2000" b="1" dirty="0" smtClean="0">
                <a:latin typeface="+mn-ea"/>
              </a:rPr>
              <a:t>106</a:t>
            </a:r>
            <a:r>
              <a:rPr lang="zh-TW" altLang="en-US" sz="2000" b="1" dirty="0">
                <a:latin typeface="+mn-ea"/>
              </a:rPr>
              <a:t>學年度</a:t>
            </a:r>
            <a:r>
              <a:rPr lang="zh-TW" altLang="en-US" sz="2000" b="1" dirty="0" smtClean="0">
                <a:latin typeface="+mn-ea"/>
              </a:rPr>
              <a:t>起，以</a:t>
            </a:r>
            <a:r>
              <a:rPr lang="zh-TW" altLang="en-US" sz="2000" b="1" dirty="0">
                <a:solidFill>
                  <a:schemeClr val="accent1"/>
                </a:solidFill>
                <a:latin typeface="+mn-ea"/>
              </a:rPr>
              <a:t>國中教育會考成績</a:t>
            </a:r>
            <a:r>
              <a:rPr lang="zh-TW" altLang="en-US" sz="2000" b="1" dirty="0" smtClean="0">
                <a:solidFill>
                  <a:schemeClr val="accent1"/>
                </a:solidFill>
                <a:latin typeface="+mn-ea"/>
              </a:rPr>
              <a:t>取代學科考試</a:t>
            </a:r>
            <a:r>
              <a:rPr lang="zh-TW" altLang="en-US" dirty="0">
                <a:latin typeface="+mn-ea"/>
              </a:rPr>
              <a:t>，例如以</a:t>
            </a:r>
            <a:r>
              <a:rPr lang="zh-TW" altLang="en-US" dirty="0" smtClean="0">
                <a:latin typeface="+mn-ea"/>
              </a:rPr>
              <a:t>甄審分發之學生</a:t>
            </a:r>
            <a:r>
              <a:rPr lang="zh-TW" altLang="en-US" dirty="0">
                <a:latin typeface="+mn-ea"/>
              </a:rPr>
              <a:t>，其運動</a:t>
            </a:r>
            <a:r>
              <a:rPr lang="zh-TW" altLang="en-US" dirty="0" smtClean="0">
                <a:latin typeface="+mn-ea"/>
              </a:rPr>
              <a:t>成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    績等級均</a:t>
            </a:r>
            <a:r>
              <a:rPr lang="zh-TW" altLang="en-US" dirty="0">
                <a:latin typeface="+mn-ea"/>
              </a:rPr>
              <a:t>相同者，依國中</a:t>
            </a:r>
            <a:r>
              <a:rPr lang="zh-TW" altLang="en-US" dirty="0" smtClean="0">
                <a:latin typeface="+mn-ea"/>
              </a:rPr>
              <a:t>教育會考成績評定；</a:t>
            </a:r>
            <a:r>
              <a:rPr lang="zh-TW" altLang="en-US" dirty="0">
                <a:latin typeface="+mn-ea"/>
              </a:rPr>
              <a:t>以</a:t>
            </a:r>
            <a:r>
              <a:rPr lang="zh-TW" altLang="en-US" dirty="0" smtClean="0">
                <a:latin typeface="+mn-ea"/>
              </a:rPr>
              <a:t>甄試升學之學生</a:t>
            </a:r>
            <a:r>
              <a:rPr lang="zh-TW" altLang="en-US" dirty="0">
                <a:latin typeface="+mn-ea"/>
              </a:rPr>
              <a:t>，免參加學科考試，</a:t>
            </a:r>
            <a:r>
              <a:rPr lang="zh-TW" altLang="en-US" dirty="0" smtClean="0">
                <a:latin typeface="+mn-ea"/>
              </a:rPr>
              <a:t>以</a:t>
            </a:r>
            <a:endParaRPr lang="en-US" altLang="zh-TW" dirty="0" smtClean="0">
              <a:latin typeface="+mn-ea"/>
            </a:endParaRPr>
          </a:p>
          <a:p>
            <a:r>
              <a:rPr lang="en-US" altLang="zh-TW" dirty="0">
                <a:latin typeface="+mn-ea"/>
              </a:rPr>
              <a:t> </a:t>
            </a:r>
            <a:r>
              <a:rPr lang="en-US" altLang="zh-TW" dirty="0" smtClean="0">
                <a:latin typeface="+mn-ea"/>
              </a:rPr>
              <a:t>   </a:t>
            </a:r>
            <a:r>
              <a:rPr lang="zh-TW" altLang="en-US" dirty="0" smtClean="0">
                <a:latin typeface="+mn-ea"/>
              </a:rPr>
              <a:t>國中教育會考成績取代</a:t>
            </a:r>
            <a:endParaRPr lang="en-US" altLang="zh-TW" dirty="0" smtClean="0">
              <a:latin typeface="+mn-ea"/>
            </a:endParaRPr>
          </a:p>
        </p:txBody>
      </p:sp>
      <p:sp>
        <p:nvSpPr>
          <p:cNvPr id="48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109549" y="1141601"/>
            <a:ext cx="318401" cy="318401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109137" y="2297511"/>
            <a:ext cx="318401" cy="318401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558277" y="20797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</a:t>
            </a:r>
            <a:r>
              <a:rPr lang="zh-TW" altLang="en-US" dirty="0">
                <a:solidFill>
                  <a:schemeClr val="bg1"/>
                </a:solidFill>
              </a:rPr>
              <a:t>專</a:t>
            </a:r>
          </a:p>
        </p:txBody>
      </p:sp>
    </p:spTree>
    <p:extLst>
      <p:ext uri="{BB962C8B-B14F-4D97-AF65-F5344CB8AC3E}">
        <p14:creationId xmlns:p14="http://schemas.microsoft.com/office/powerpoint/2010/main" val="36004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9198"/>
            <a:ext cx="4375448" cy="1643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32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067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27060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1833588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產特、技優、實用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2862" y="507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科學班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6613" y="10420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藝才、體育班</a:t>
            </a:r>
            <a:endParaRPr lang="zh-TW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考試分</a:t>
            </a:r>
            <a:r>
              <a:rPr lang="zh-TW" altLang="en-US" dirty="0">
                <a:solidFill>
                  <a:schemeClr val="bg1"/>
                </a:solidFill>
              </a:rPr>
              <a:t>發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/>
              <a:t>五專</a:t>
            </a:r>
            <a:r>
              <a:rPr lang="zh-TW" altLang="en-US" sz="4400" b="1" dirty="0">
                <a:solidFill>
                  <a:schemeClr val="accent1"/>
                </a:solidFill>
                <a:latin typeface="+mn-ea"/>
              </a:rPr>
              <a:t>七年一貫</a:t>
            </a:r>
            <a:r>
              <a:rPr lang="zh-TW" altLang="en-US" sz="4400" b="1" dirty="0" smtClean="0"/>
              <a:t>特招介紹　</a:t>
            </a:r>
            <a:endParaRPr lang="en-US" sz="4400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558277" y="20819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五</a:t>
            </a:r>
            <a:r>
              <a:rPr lang="zh-TW" altLang="en-US" b="1" dirty="0"/>
              <a:t>專</a:t>
            </a:r>
          </a:p>
        </p:txBody>
      </p:sp>
      <p:sp>
        <p:nvSpPr>
          <p:cNvPr id="4" name="矩形 3"/>
          <p:cNvSpPr/>
          <p:nvPr/>
        </p:nvSpPr>
        <p:spPr>
          <a:xfrm>
            <a:off x="2437068" y="1921359"/>
            <a:ext cx="84391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accent1"/>
                </a:solidFill>
                <a:latin typeface="+mn-ea"/>
              </a:rPr>
              <a:t>七年一貫</a:t>
            </a:r>
            <a:r>
              <a:rPr lang="zh-TW" altLang="en-US" sz="2400" dirty="0">
                <a:latin typeface="+mn-ea"/>
              </a:rPr>
              <a:t>制為特殊的藝術類科教育學制，學生修業期間</a:t>
            </a: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前</a:t>
            </a:r>
            <a:r>
              <a:rPr lang="en-US" altLang="zh-TW" sz="2400" dirty="0">
                <a:solidFill>
                  <a:schemeClr val="accent1"/>
                </a:solidFill>
                <a:latin typeface="+mn-ea"/>
              </a:rPr>
              <a:t>5</a:t>
            </a: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年視同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</a:rPr>
              <a:t>五專</a:t>
            </a:r>
            <a:r>
              <a:rPr lang="zh-TW" altLang="en-US" sz="2400" dirty="0">
                <a:solidFill>
                  <a:schemeClr val="accent1"/>
                </a:solidFill>
                <a:latin typeface="+mn-ea"/>
              </a:rPr>
              <a:t>生</a:t>
            </a:r>
            <a:r>
              <a:rPr lang="zh-TW" altLang="en-US" sz="2400" dirty="0">
                <a:latin typeface="+mn-ea"/>
              </a:rPr>
              <a:t>，</a:t>
            </a:r>
            <a:r>
              <a:rPr lang="zh-TW" altLang="en-US" sz="2400" dirty="0" smtClean="0">
                <a:latin typeface="+mn-ea"/>
              </a:rPr>
              <a:t>五年在校成績</a:t>
            </a:r>
            <a:r>
              <a:rPr lang="zh-TW" altLang="en-US" sz="2400" dirty="0">
                <a:latin typeface="+mn-ea"/>
              </a:rPr>
              <a:t>及格者，應參加公開升級甄試；通過甄試者得直升並繼續後</a:t>
            </a:r>
            <a:r>
              <a:rPr lang="en-US" altLang="zh-TW" sz="2400" dirty="0">
                <a:latin typeface="+mn-ea"/>
              </a:rPr>
              <a:t>2</a:t>
            </a:r>
            <a:r>
              <a:rPr lang="zh-TW" altLang="en-US" sz="2400" dirty="0">
                <a:latin typeface="+mn-ea"/>
              </a:rPr>
              <a:t>年大學部</a:t>
            </a:r>
            <a:r>
              <a:rPr lang="en-US" altLang="zh-TW" sz="2000" dirty="0">
                <a:latin typeface="+mn-ea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</a:rPr>
              <a:t>二技</a:t>
            </a:r>
            <a:r>
              <a:rPr lang="en-US" altLang="zh-TW" sz="2000" dirty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學業</a:t>
            </a:r>
            <a:endParaRPr lang="en-US" altLang="zh-TW" sz="2400" dirty="0" smtClean="0">
              <a:latin typeface="+mn-ea"/>
            </a:endParaRPr>
          </a:p>
          <a:p>
            <a:endParaRPr lang="zh-TW" altLang="en-US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未參加或未通過升級甄試者，由學校視其修業情形，發給修業證明或五專副學士學位</a:t>
            </a:r>
            <a:r>
              <a:rPr lang="zh-TW" altLang="en-US" sz="2400" dirty="0" smtClean="0">
                <a:latin typeface="+mn-ea"/>
              </a:rPr>
              <a:t>證書</a:t>
            </a:r>
            <a:endParaRPr lang="en-US" altLang="zh-TW" sz="2400" dirty="0" smtClean="0">
              <a:latin typeface="+mn-ea"/>
            </a:endParaRPr>
          </a:p>
          <a:p>
            <a:endParaRPr lang="zh-TW" altLang="en-US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學生完成七年一貫制學業，成績及格者，授予藝術學學士學位。</a:t>
            </a:r>
          </a:p>
        </p:txBody>
      </p:sp>
      <p:sp>
        <p:nvSpPr>
          <p:cNvPr id="44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187723" y="2003160"/>
            <a:ext cx="298207" cy="298207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187722" y="3444853"/>
            <a:ext cx="298207" cy="298207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191624" y="4551370"/>
            <a:ext cx="298207" cy="298207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41095"/>
            <a:ext cx="4383994" cy="1624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33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067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283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1833588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產特、技優、實用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2862" y="507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科學班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考試分</a:t>
            </a:r>
            <a:r>
              <a:rPr lang="zh-TW" altLang="en-US" dirty="0">
                <a:solidFill>
                  <a:schemeClr val="bg1"/>
                </a:solidFill>
              </a:rPr>
              <a:t>發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8784278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/>
              <a:t>五專</a:t>
            </a:r>
            <a:r>
              <a:rPr lang="zh-TW" altLang="en-US" sz="4400" b="1" dirty="0">
                <a:solidFill>
                  <a:schemeClr val="accent1"/>
                </a:solidFill>
                <a:latin typeface="+mn-ea"/>
              </a:rPr>
              <a:t>七年一貫</a:t>
            </a:r>
            <a:r>
              <a:rPr lang="zh-TW" altLang="en-US" sz="4400" b="1" dirty="0" smtClean="0"/>
              <a:t>招生資訊　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96613" y="10420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藝才、體育班</a:t>
            </a:r>
            <a:endParaRPr lang="zh-TW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58277" y="20819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五</a:t>
            </a:r>
            <a:r>
              <a:rPr lang="zh-TW" altLang="en-US" b="1" dirty="0"/>
              <a:t>專</a:t>
            </a:r>
          </a:p>
        </p:txBody>
      </p:sp>
      <p:graphicFrame>
        <p:nvGraphicFramePr>
          <p:cNvPr id="36" name="內容版面配置區 3">
            <a:extLst>
              <a:ext uri="{FF2B5EF4-FFF2-40B4-BE49-F238E27FC236}">
                <a16:creationId xmlns:a16="http://schemas.microsoft.com/office/drawing/2014/main" id="{DF09B8D1-EE40-CE46-88D9-7F8E909D84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992318"/>
              </p:ext>
            </p:extLst>
          </p:nvPr>
        </p:nvGraphicFramePr>
        <p:xfrm>
          <a:off x="2940424" y="1753353"/>
          <a:ext cx="8229600" cy="3383000"/>
        </p:xfrm>
        <a:graphic>
          <a:graphicData uri="http://schemas.openxmlformats.org/drawingml/2006/table">
            <a:tbl>
              <a:tblPr firstRow="1" bandRow="1"/>
              <a:tblGrid>
                <a:gridCol w="353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9pPr>
                    </a:lstStyle>
                    <a:p>
                      <a:pPr algn="ctr"/>
                      <a:r>
                        <a:rPr lang="zh-TW" altLang="en-US" sz="3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招生學校</a:t>
                      </a:r>
                    </a:p>
                  </a:txBody>
                  <a:tcPr marT="45692" marB="45692">
                    <a:lnL w="12700" cmpd="sng">
                      <a:solidFill>
                        <a:srgbClr val="9A5315"/>
                      </a:solidFill>
                    </a:lnL>
                    <a:lnR w="12700" cmpd="sng">
                      <a:solidFill>
                        <a:srgbClr val="9A5315"/>
                      </a:solidFill>
                    </a:lnR>
                    <a:lnT w="12700" cmpd="sng">
                      <a:solidFill>
                        <a:srgbClr val="9A5315"/>
                      </a:solidFill>
                    </a:lnT>
                    <a:lnB w="12700" cmpd="sng">
                      <a:solidFill>
                        <a:srgbClr val="9A53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9pPr>
                    </a:lstStyle>
                    <a:p>
                      <a:pPr algn="ctr"/>
                      <a:r>
                        <a:rPr lang="zh-TW" altLang="en-US" sz="3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招生系別</a:t>
                      </a:r>
                    </a:p>
                  </a:txBody>
                  <a:tcPr marT="45692" marB="45692">
                    <a:lnL w="12700" cmpd="sng">
                      <a:solidFill>
                        <a:srgbClr val="9A5315"/>
                      </a:solidFill>
                    </a:lnL>
                    <a:lnR w="12700" cmpd="sng">
                      <a:solidFill>
                        <a:srgbClr val="9A5315"/>
                      </a:solidFill>
                    </a:lnR>
                    <a:lnT w="12700" cmpd="sng">
                      <a:solidFill>
                        <a:srgbClr val="9A5315"/>
                      </a:solidFill>
                    </a:lnT>
                    <a:lnB w="12700" cmpd="sng">
                      <a:solidFill>
                        <a:srgbClr val="9A53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9pPr>
                    </a:lstStyle>
                    <a:p>
                      <a:pPr algn="ctr"/>
                      <a:r>
                        <a:rPr lang="zh-TW" altLang="en-US" sz="3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招生名額</a:t>
                      </a:r>
                    </a:p>
                  </a:txBody>
                  <a:tcPr marT="45692" marB="45692">
                    <a:lnL w="12700" cmpd="sng">
                      <a:solidFill>
                        <a:srgbClr val="9A5315"/>
                      </a:solidFill>
                    </a:lnL>
                    <a:lnR w="12700" cmpd="sng">
                      <a:solidFill>
                        <a:srgbClr val="9A5315"/>
                      </a:solidFill>
                    </a:lnR>
                    <a:lnT w="12700" cmpd="sng">
                      <a:solidFill>
                        <a:srgbClr val="9A5315"/>
                      </a:solidFill>
                    </a:lnT>
                    <a:lnB w="12700" cmpd="sng">
                      <a:solidFill>
                        <a:srgbClr val="9A53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58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9pPr>
                    </a:lstStyle>
                    <a:p>
                      <a:r>
                        <a:rPr lang="zh-TW" altLang="en-US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台南應用科技大學</a:t>
                      </a:r>
                    </a:p>
                  </a:txBody>
                  <a:tcPr marT="45692" marB="45692" anchor="ctr">
                    <a:lnL w="12700" cmpd="sng">
                      <a:solidFill>
                        <a:srgbClr val="9A5315"/>
                      </a:solidFill>
                    </a:lnL>
                    <a:lnR w="12700" cmpd="sng">
                      <a:solidFill>
                        <a:srgbClr val="9A5315"/>
                      </a:solidFill>
                    </a:lnR>
                    <a:lnT w="12700" cmpd="sng">
                      <a:solidFill>
                        <a:srgbClr val="9A5315"/>
                      </a:solidFill>
                    </a:lnT>
                    <a:lnB w="12700" cmpd="sng">
                      <a:solidFill>
                        <a:srgbClr val="9A53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9pPr>
                    </a:lstStyle>
                    <a:p>
                      <a:r>
                        <a:rPr lang="zh-TW" altLang="en-US" sz="3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美術系</a:t>
                      </a:r>
                    </a:p>
                  </a:txBody>
                  <a:tcPr marT="45692" marB="45692">
                    <a:lnL w="12700" cmpd="sng">
                      <a:solidFill>
                        <a:srgbClr val="9A5315"/>
                      </a:solidFill>
                    </a:lnL>
                    <a:lnR w="12700" cmpd="sng">
                      <a:solidFill>
                        <a:srgbClr val="9A5315"/>
                      </a:solidFill>
                    </a:lnR>
                    <a:lnT w="12700" cmpd="sng">
                      <a:solidFill>
                        <a:srgbClr val="9A5315"/>
                      </a:solidFill>
                    </a:lnT>
                    <a:lnB w="12700" cmpd="sng">
                      <a:solidFill>
                        <a:srgbClr val="9A53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9pPr>
                    </a:lstStyle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692" marB="45692">
                    <a:lnL w="12700" cmpd="sng">
                      <a:solidFill>
                        <a:srgbClr val="9A5315"/>
                      </a:solidFill>
                    </a:lnL>
                    <a:lnR w="12700" cmpd="sng">
                      <a:solidFill>
                        <a:srgbClr val="9A5315"/>
                      </a:solidFill>
                    </a:lnR>
                    <a:lnT w="12700" cmpd="sng">
                      <a:solidFill>
                        <a:srgbClr val="9A5315"/>
                      </a:solidFill>
                    </a:lnT>
                    <a:lnB w="12700" cmpd="sng">
                      <a:solidFill>
                        <a:srgbClr val="9A53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58">
                <a:tc vMerge="1"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9pPr>
                    </a:lstStyle>
                    <a:p>
                      <a:r>
                        <a:rPr lang="zh-TW" altLang="en-US" sz="3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音樂系</a:t>
                      </a:r>
                    </a:p>
                  </a:txBody>
                  <a:tcPr marT="45692" marB="45692">
                    <a:lnL w="12700" cmpd="sng">
                      <a:solidFill>
                        <a:srgbClr val="9A5315"/>
                      </a:solidFill>
                    </a:lnL>
                    <a:lnR w="12700" cmpd="sng">
                      <a:solidFill>
                        <a:srgbClr val="9A5315"/>
                      </a:solidFill>
                    </a:lnR>
                    <a:lnT w="12700" cmpd="sng">
                      <a:solidFill>
                        <a:srgbClr val="9A5315"/>
                      </a:solidFill>
                    </a:lnT>
                    <a:lnB w="12700" cmpd="sng">
                      <a:solidFill>
                        <a:srgbClr val="9A53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9pPr>
                    </a:lstStyle>
                    <a:p>
                      <a:pPr algn="ctr"/>
                      <a:r>
                        <a:rPr lang="en-US" altLang="zh-TW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endParaRPr lang="zh-TW" alt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692" marB="45692">
                    <a:lnL w="12700" cmpd="sng">
                      <a:solidFill>
                        <a:srgbClr val="9A5315"/>
                      </a:solidFill>
                    </a:lnL>
                    <a:lnR w="12700" cmpd="sng">
                      <a:solidFill>
                        <a:srgbClr val="9A5315"/>
                      </a:solidFill>
                    </a:lnR>
                    <a:lnT w="12700" cmpd="sng">
                      <a:solidFill>
                        <a:srgbClr val="9A5315"/>
                      </a:solidFill>
                    </a:lnT>
                    <a:lnB w="12700" cmpd="sng">
                      <a:solidFill>
                        <a:srgbClr val="9A53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58">
                <a:tc vMerge="1"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9pPr>
                    </a:lstStyle>
                    <a:p>
                      <a:r>
                        <a:rPr lang="zh-TW" altLang="en-US" sz="3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舞蹈系</a:t>
                      </a:r>
                    </a:p>
                  </a:txBody>
                  <a:tcPr marT="45692" marB="45692">
                    <a:lnL w="12700" cmpd="sng">
                      <a:solidFill>
                        <a:srgbClr val="9A5315"/>
                      </a:solidFill>
                    </a:lnL>
                    <a:lnR w="12700" cmpd="sng">
                      <a:solidFill>
                        <a:srgbClr val="9A5315"/>
                      </a:solidFill>
                    </a:lnR>
                    <a:lnT w="12700" cmpd="sng">
                      <a:solidFill>
                        <a:srgbClr val="9A5315"/>
                      </a:solidFill>
                    </a:lnT>
                    <a:lnB w="12700" cmpd="sng">
                      <a:solidFill>
                        <a:srgbClr val="9A53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9pPr>
                    </a:lstStyle>
                    <a:p>
                      <a:pPr algn="ctr"/>
                      <a:r>
                        <a:rPr lang="en-US" altLang="zh-TW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45</a:t>
                      </a:r>
                      <a:endParaRPr lang="zh-TW" alt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692" marB="45692">
                    <a:lnL w="12700" cmpd="sng">
                      <a:solidFill>
                        <a:srgbClr val="9A5315"/>
                      </a:solidFill>
                    </a:lnL>
                    <a:lnR w="12700" cmpd="sng">
                      <a:solidFill>
                        <a:srgbClr val="9A5315"/>
                      </a:solidFill>
                    </a:lnR>
                    <a:lnT w="12700" cmpd="sng">
                      <a:solidFill>
                        <a:srgbClr val="9A5315"/>
                      </a:solidFill>
                    </a:lnT>
                    <a:lnB w="12700" cmpd="sng">
                      <a:solidFill>
                        <a:srgbClr val="9A53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9pPr>
                    </a:lstStyle>
                    <a:p>
                      <a:r>
                        <a:rPr lang="zh-TW" altLang="en-US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東方設計大學</a:t>
                      </a:r>
                    </a:p>
                  </a:txBody>
                  <a:tcPr marT="45692" marB="45692" anchor="ctr">
                    <a:lnL w="12700" cmpd="sng">
                      <a:solidFill>
                        <a:srgbClr val="9A5315"/>
                      </a:solidFill>
                    </a:lnL>
                    <a:lnR w="12700" cmpd="sng">
                      <a:solidFill>
                        <a:srgbClr val="9A5315"/>
                      </a:solidFill>
                    </a:lnR>
                    <a:lnT w="12700" cmpd="sng">
                      <a:solidFill>
                        <a:srgbClr val="9A5315"/>
                      </a:solidFill>
                    </a:lnT>
                    <a:lnB w="12700" cmpd="sng">
                      <a:solidFill>
                        <a:srgbClr val="9A53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9pPr>
                    </a:lstStyle>
                    <a:p>
                      <a:r>
                        <a:rPr lang="zh-TW" altLang="en-US" sz="3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美術工藝系</a:t>
                      </a:r>
                      <a:r>
                        <a:rPr lang="en-US" altLang="zh-TW" sz="3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3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3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美術專長</a:t>
                      </a:r>
                      <a:r>
                        <a:rPr lang="en-US" altLang="zh-TW" sz="3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692" marB="45692">
                    <a:lnL w="12700" cmpd="sng">
                      <a:solidFill>
                        <a:srgbClr val="9A5315"/>
                      </a:solidFill>
                    </a:lnL>
                    <a:lnR w="12700" cmpd="sng">
                      <a:solidFill>
                        <a:srgbClr val="9A5315"/>
                      </a:solidFill>
                    </a:lnR>
                    <a:lnT w="12700" cmpd="sng">
                      <a:solidFill>
                        <a:srgbClr val="9A5315"/>
                      </a:solidFill>
                    </a:lnT>
                    <a:lnB w="12700" cmpd="sng">
                      <a:solidFill>
                        <a:srgbClr val="9A53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JhengHei UI"/>
                          <a:ea typeface="Microsoft JhengHei UI"/>
                        </a:defRPr>
                      </a:lvl9pPr>
                    </a:lstStyle>
                    <a:p>
                      <a:pPr algn="ctr"/>
                      <a:r>
                        <a:rPr lang="en-US" altLang="zh-TW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alt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692" marB="45692" anchor="ctr">
                    <a:lnL w="12700" cmpd="sng">
                      <a:solidFill>
                        <a:srgbClr val="9A5315"/>
                      </a:solidFill>
                    </a:lnL>
                    <a:lnR w="12700" cmpd="sng">
                      <a:solidFill>
                        <a:srgbClr val="9A5315"/>
                      </a:solidFill>
                    </a:lnR>
                    <a:lnT w="12700" cmpd="sng">
                      <a:solidFill>
                        <a:srgbClr val="9A5315"/>
                      </a:solidFill>
                    </a:lnT>
                    <a:lnB w="12700" cmpd="sng">
                      <a:solidFill>
                        <a:srgbClr val="9A53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24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69BC9">
                  <a:lumMod val="75000"/>
                </a:srgb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prstClr val="white"/>
                </a:solidFill>
              </a:rPr>
              <a:t>特色招</a:t>
            </a:r>
            <a:r>
              <a:rPr lang="zh-TW" altLang="en-US" sz="2800" b="1" dirty="0">
                <a:solidFill>
                  <a:prstClr val="white"/>
                </a:solidFill>
              </a:rPr>
              <a:t>生</a:t>
            </a:r>
            <a:endParaRPr lang="en-US" altLang="zh-TW" sz="2800" b="1" dirty="0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69BC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40559"/>
            <a:ext cx="4383994" cy="163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34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067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28283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38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1833588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white"/>
                </a:solidFill>
              </a:rPr>
              <a:t>職校專業群科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prstClr val="white"/>
                </a:solidFill>
              </a:rPr>
              <a:t>產特、技優、實用</a:t>
            </a:r>
            <a:endParaRPr lang="zh-TW" altLang="en-US" sz="1600" dirty="0">
              <a:solidFill>
                <a:prstClr val="white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2862" y="507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white"/>
                </a:solidFill>
              </a:rPr>
              <a:t>科學班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white"/>
                </a:solidFill>
              </a:rPr>
              <a:t>考試分</a:t>
            </a:r>
            <a:r>
              <a:rPr lang="zh-TW" altLang="en-US" dirty="0">
                <a:solidFill>
                  <a:prstClr val="white"/>
                </a:solidFill>
              </a:rPr>
              <a:t>發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0" y="412182"/>
            <a:ext cx="8899699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prstClr val="black"/>
                </a:solidFill>
              </a:rPr>
              <a:t>五專</a:t>
            </a:r>
            <a:r>
              <a:rPr lang="zh-TW" altLang="en-US" sz="4400" b="1" dirty="0">
                <a:solidFill>
                  <a:schemeClr val="accent1"/>
                </a:solidFill>
                <a:latin typeface="+mn-ea"/>
              </a:rPr>
              <a:t>七年一貫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招生資訊 　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96613" y="10420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white"/>
                </a:solidFill>
              </a:rPr>
              <a:t>藝才、體育班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58277" y="20819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prstClr val="black"/>
                </a:solidFill>
              </a:rPr>
              <a:t>五</a:t>
            </a:r>
            <a:r>
              <a:rPr lang="zh-TW" altLang="en-US" b="1" dirty="0">
                <a:solidFill>
                  <a:prstClr val="black"/>
                </a:solidFill>
              </a:rPr>
              <a:t>專</a:t>
            </a:r>
          </a:p>
        </p:txBody>
      </p:sp>
      <p:graphicFrame>
        <p:nvGraphicFramePr>
          <p:cNvPr id="36" name="內容版面配置區 3">
            <a:extLst>
              <a:ext uri="{FF2B5EF4-FFF2-40B4-BE49-F238E27FC236}">
                <a16:creationId xmlns:a16="http://schemas.microsoft.com/office/drawing/2014/main" id="{413C6329-B7F6-4E4A-98BA-FD84DC7AF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962185"/>
              </p:ext>
            </p:extLst>
          </p:nvPr>
        </p:nvGraphicFramePr>
        <p:xfrm>
          <a:off x="3379694" y="1266651"/>
          <a:ext cx="8229600" cy="4846645"/>
        </p:xfrm>
        <a:graphic>
          <a:graphicData uri="http://schemas.openxmlformats.org/drawingml/2006/table">
            <a:tbl>
              <a:tblPr/>
              <a:tblGrid>
                <a:gridCol w="1811338">
                  <a:extLst>
                    <a:ext uri="{9D8B030D-6E8A-4147-A177-3AD203B41FA5}">
                      <a16:colId xmlns:a16="http://schemas.microsoft.com/office/drawing/2014/main" val="1824968475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3554032619"/>
                    </a:ext>
                  </a:extLst>
                </a:gridCol>
                <a:gridCol w="4186237">
                  <a:extLst>
                    <a:ext uri="{9D8B030D-6E8A-4147-A177-3AD203B41FA5}">
                      <a16:colId xmlns:a16="http://schemas.microsoft.com/office/drawing/2014/main" val="4255636813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8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招生學校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8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招生系別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8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考試科目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482562"/>
                  </a:ext>
                </a:extLst>
              </a:tr>
              <a:tr h="579438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8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台南應用科技大學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8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美術系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8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素描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(300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201060100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037778"/>
                  </a:ext>
                </a:extLst>
              </a:tr>
              <a:tr h="20415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8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音樂系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8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樂理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包括音樂常識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) (100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聽寫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筆試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) (50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視唱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面試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) (50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主修科目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(400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201060100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884264"/>
                  </a:ext>
                </a:extLst>
              </a:tr>
              <a:tr h="5794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8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舞蹈系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8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舞蹈基本動作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(400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201060100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269262"/>
                  </a:ext>
                </a:extLst>
              </a:tr>
              <a:tr h="10668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8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東方設計大學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8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美術工藝系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美術專長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201060100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18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8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靜物素描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(300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書面審查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(100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201060100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53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822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2" y="662809"/>
            <a:ext cx="5204391" cy="166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35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067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5703" y="181838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2829197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1289" y="3840011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/>
              <a:t>產特、技優、實用</a:t>
            </a:r>
            <a:endParaRPr lang="zh-TW" altLang="en-US" sz="16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42862" y="507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科學班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考試分</a:t>
            </a:r>
            <a:r>
              <a:rPr lang="zh-TW" altLang="en-US" dirty="0">
                <a:solidFill>
                  <a:schemeClr val="bg1"/>
                </a:solidFill>
              </a:rPr>
              <a:t>發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4491026" y="462119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產業特殊</a:t>
            </a:r>
            <a:r>
              <a:rPr lang="zh-TW" altLang="en-US" sz="4400" b="1" dirty="0" smtClean="0">
                <a:solidFill>
                  <a:srgbClr val="FF0000"/>
                </a:solidFill>
                <a:latin typeface="+mn-ea"/>
              </a:rPr>
              <a:t>需求 </a:t>
            </a:r>
            <a:r>
              <a:rPr lang="zh-TW" altLang="en-US" sz="4400" b="1" dirty="0" smtClean="0">
                <a:latin typeface="+mn-ea"/>
              </a:rPr>
              <a:t>類科</a:t>
            </a:r>
            <a:endParaRPr lang="en-US" sz="4400" b="1" dirty="0"/>
          </a:p>
        </p:txBody>
      </p:sp>
      <p:sp>
        <p:nvSpPr>
          <p:cNvPr id="4" name="矩形 3"/>
          <p:cNvSpPr/>
          <p:nvPr/>
        </p:nvSpPr>
        <p:spPr>
          <a:xfrm>
            <a:off x="2012981" y="1358576"/>
            <a:ext cx="9114498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zh-TW" altLang="en-US" sz="3200" dirty="0">
                <a:latin typeface="+mn-ea"/>
              </a:rPr>
              <a:t>何謂產業特殊需求類科</a:t>
            </a:r>
            <a:endParaRPr lang="en-US" altLang="zh-TW" sz="3200" dirty="0">
              <a:latin typeface="+mn-ea"/>
            </a:endParaRP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zh-TW" altLang="en-US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rPr>
              <a:t>   </a:t>
            </a:r>
            <a:r>
              <a:rPr lang="zh-TW" altLang="en-US" sz="2400" dirty="0" smtClean="0">
                <a:solidFill>
                  <a:srgbClr val="0070C0"/>
                </a:solidFill>
                <a:latin typeface="+mn-ea"/>
              </a:rPr>
              <a:t>傳統</a:t>
            </a:r>
            <a:r>
              <a:rPr lang="zh-TW" altLang="en-US" sz="2400" dirty="0">
                <a:solidFill>
                  <a:srgbClr val="0070C0"/>
                </a:solidFill>
                <a:latin typeface="+mn-ea"/>
              </a:rPr>
              <a:t>、重要、基礎，具有急迫需求之行</a:t>
            </a:r>
            <a:r>
              <a:rPr lang="zh-TW" altLang="en-US" sz="2400" dirty="0" smtClean="0">
                <a:solidFill>
                  <a:srgbClr val="0070C0"/>
                </a:solidFill>
                <a:latin typeface="+mn-ea"/>
              </a:rPr>
              <a:t>職業，產業人力</a:t>
            </a:r>
            <a:r>
              <a:rPr lang="zh-TW" altLang="en-US" sz="2400" dirty="0">
                <a:solidFill>
                  <a:srgbClr val="0070C0"/>
                </a:solidFill>
                <a:latin typeface="+mn-ea"/>
              </a:rPr>
              <a:t>傳承</a:t>
            </a:r>
            <a:r>
              <a:rPr lang="zh-TW" altLang="en-US" sz="2400" dirty="0" smtClean="0">
                <a:solidFill>
                  <a:srgbClr val="0070C0"/>
                </a:solidFill>
                <a:latin typeface="+mn-ea"/>
              </a:rPr>
              <a:t>困難，</a:t>
            </a:r>
            <a:endParaRPr lang="en-US" altLang="zh-TW" sz="2400" dirty="0" smtClean="0">
              <a:solidFill>
                <a:srgbClr val="0070C0"/>
              </a:solidFill>
              <a:latin typeface="+mn-ea"/>
            </a:endParaRP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zh-TW" altLang="en-US" sz="2400" dirty="0">
                <a:solidFill>
                  <a:srgbClr val="0070C0"/>
                </a:solidFill>
                <a:latin typeface="+mn-ea"/>
              </a:rPr>
              <a:t> </a:t>
            </a:r>
            <a:r>
              <a:rPr lang="zh-TW" altLang="en-US" sz="2400" dirty="0" smtClean="0">
                <a:solidFill>
                  <a:srgbClr val="0070C0"/>
                </a:solidFill>
                <a:latin typeface="+mn-ea"/>
              </a:rPr>
              <a:t>  或學生</a:t>
            </a:r>
            <a:r>
              <a:rPr lang="zh-TW" altLang="en-US" sz="2400" dirty="0">
                <a:solidFill>
                  <a:srgbClr val="0070C0"/>
                </a:solidFill>
                <a:latin typeface="+mn-ea"/>
              </a:rPr>
              <a:t>就業意願較低</a:t>
            </a:r>
            <a:r>
              <a:rPr lang="zh-TW" altLang="en-US" sz="2400" dirty="0" smtClean="0">
                <a:solidFill>
                  <a:srgbClr val="0070C0"/>
                </a:solidFill>
                <a:latin typeface="+mn-ea"/>
              </a:rPr>
              <a:t>或設備</a:t>
            </a:r>
            <a:r>
              <a:rPr lang="zh-TW" altLang="en-US" sz="2400" dirty="0">
                <a:solidFill>
                  <a:srgbClr val="0070C0"/>
                </a:solidFill>
                <a:latin typeface="+mn-ea"/>
              </a:rPr>
              <a:t>投資成本高之類</a:t>
            </a:r>
            <a:r>
              <a:rPr lang="zh-TW" altLang="en-US" sz="2400" dirty="0" smtClean="0">
                <a:solidFill>
                  <a:srgbClr val="0070C0"/>
                </a:solidFill>
                <a:latin typeface="+mn-ea"/>
              </a:rPr>
              <a:t>科</a:t>
            </a:r>
            <a:endParaRPr lang="en-US" altLang="zh-TW" sz="2400" dirty="0" smtClean="0">
              <a:solidFill>
                <a:srgbClr val="0070C0"/>
              </a:solidFill>
              <a:latin typeface="+mn-ea"/>
            </a:endParaRP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zh-TW" altLang="en-US" sz="2000" dirty="0" smtClean="0">
              <a:solidFill>
                <a:prstClr val="black">
                  <a:lumMod val="95000"/>
                  <a:lumOff val="5000"/>
                </a:prstClr>
              </a:solidFill>
              <a:latin typeface="+mn-ea"/>
            </a:endParaRPr>
          </a:p>
          <a:p>
            <a:pPr>
              <a:defRPr/>
            </a:pPr>
            <a:r>
              <a:rPr lang="zh-TW" altLang="en-US" sz="2800" dirty="0" smtClean="0">
                <a:latin typeface="+mn-ea"/>
              </a:rPr>
              <a:t> 教育部國教署提供產業特殊需求類科獎補助</a:t>
            </a:r>
            <a:endParaRPr lang="en-US" altLang="zh-TW" sz="2800" dirty="0" smtClean="0">
              <a:latin typeface="+mn-ea"/>
            </a:endParaRPr>
          </a:p>
          <a:p>
            <a:pPr>
              <a:defRPr/>
            </a:pPr>
            <a:r>
              <a:rPr lang="zh-TW" altLang="en-US" sz="2400" dirty="0" smtClean="0">
                <a:latin typeface="+mn-ea"/>
              </a:rPr>
              <a:t>   選讀</a:t>
            </a:r>
            <a:r>
              <a:rPr lang="zh-TW" altLang="en-US" sz="2400" dirty="0">
                <a:latin typeface="+mn-ea"/>
              </a:rPr>
              <a:t>適用科別，享有</a:t>
            </a:r>
            <a:r>
              <a:rPr lang="zh-TW" altLang="en-US" sz="2400" dirty="0" smtClean="0">
                <a:solidFill>
                  <a:schemeClr val="accent1"/>
                </a:solidFill>
                <a:latin typeface="+mn-ea"/>
              </a:rPr>
              <a:t>學雜費補助</a:t>
            </a:r>
            <a:endParaRPr lang="en-US" altLang="zh-TW" sz="2400" dirty="0" smtClean="0">
              <a:solidFill>
                <a:schemeClr val="accent1"/>
              </a:solidFill>
              <a:latin typeface="+mn-ea"/>
            </a:endParaRPr>
          </a:p>
          <a:p>
            <a:pPr marL="393192" lvl="1">
              <a:spcBef>
                <a:spcPts val="324"/>
              </a:spcBef>
              <a:buClr>
                <a:srgbClr val="2DA2BF"/>
              </a:buClr>
              <a:defRPr/>
            </a:pPr>
            <a:r>
              <a:rPr lang="zh-TW" altLang="en-US" sz="2400" dirty="0">
                <a:latin typeface="+mn-ea"/>
              </a:rPr>
              <a:t>對學生之補助：</a:t>
            </a: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defRPr/>
            </a:pPr>
            <a:r>
              <a:rPr lang="zh-TW" altLang="en-US" sz="2400" dirty="0">
                <a:latin typeface="+mn-ea"/>
              </a:rPr>
              <a:t>   在校期間</a:t>
            </a:r>
            <a:r>
              <a:rPr lang="en-US" altLang="zh-TW" sz="2400" dirty="0">
                <a:solidFill>
                  <a:schemeClr val="accent1"/>
                </a:solidFill>
                <a:latin typeface="+mn-ea"/>
              </a:rPr>
              <a:t>3</a:t>
            </a:r>
            <a:r>
              <a:rPr lang="zh-TW" altLang="en-US" sz="2400" dirty="0">
                <a:latin typeface="+mn-ea"/>
              </a:rPr>
              <a:t>年</a:t>
            </a:r>
            <a:r>
              <a:rPr lang="zh-TW" altLang="en-US" sz="2400" b="1" dirty="0">
                <a:solidFill>
                  <a:schemeClr val="accent1"/>
                </a:solidFill>
                <a:latin typeface="+mn-ea"/>
              </a:rPr>
              <a:t>免</a:t>
            </a:r>
            <a:r>
              <a:rPr lang="zh-TW" altLang="en-US" sz="2400" b="1" dirty="0" smtClean="0">
                <a:solidFill>
                  <a:schemeClr val="accent1"/>
                </a:solidFill>
                <a:latin typeface="+mn-ea"/>
              </a:rPr>
              <a:t>學</a:t>
            </a:r>
            <a:r>
              <a:rPr lang="zh-TW" altLang="en-US" sz="2400" b="1" dirty="0" smtClean="0">
                <a:solidFill>
                  <a:schemeClr val="accent1"/>
                </a:solidFill>
                <a:latin typeface="+mn-ea"/>
              </a:rPr>
              <a:t>雜費</a:t>
            </a:r>
            <a:r>
              <a:rPr lang="zh-TW" altLang="en-US" sz="2400" dirty="0" smtClean="0">
                <a:latin typeface="+mn-ea"/>
              </a:rPr>
              <a:t>對</a:t>
            </a:r>
            <a:r>
              <a:rPr lang="zh-TW" altLang="en-US" sz="2400" dirty="0">
                <a:latin typeface="+mn-ea"/>
              </a:rPr>
              <a:t>學校之補助：</a:t>
            </a:r>
          </a:p>
          <a:p>
            <a:pPr marL="393192" lvl="1">
              <a:spcBef>
                <a:spcPts val="324"/>
              </a:spcBef>
              <a:buClr>
                <a:srgbClr val="2DA2BF"/>
              </a:buClr>
              <a:defRPr/>
            </a:pP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低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</a:rPr>
              <a:t>收入戶子女優先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入學</a:t>
            </a:r>
            <a:endParaRPr lang="zh-TW" altLang="en-US" sz="24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6613" y="10420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藝才、體育班</a:t>
            </a:r>
            <a:endParaRPr lang="zh-TW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58277" y="20797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</a:t>
            </a:r>
            <a:r>
              <a:rPr lang="zh-TW" altLang="en-US" dirty="0">
                <a:solidFill>
                  <a:schemeClr val="bg1"/>
                </a:solidFill>
              </a:rPr>
              <a:t>專</a:t>
            </a:r>
          </a:p>
        </p:txBody>
      </p:sp>
    </p:spTree>
    <p:extLst>
      <p:ext uri="{BB962C8B-B14F-4D97-AF65-F5344CB8AC3E}">
        <p14:creationId xmlns:p14="http://schemas.microsoft.com/office/powerpoint/2010/main" val="40561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2" y="662809"/>
            <a:ext cx="5204391" cy="166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36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067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5703" y="181838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2829197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1289" y="3840011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/>
              <a:t>產特、技優、實用</a:t>
            </a:r>
            <a:endParaRPr lang="zh-TW" altLang="en-US" sz="16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42862" y="507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科學班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考試分</a:t>
            </a:r>
            <a:r>
              <a:rPr lang="zh-TW" altLang="en-US" dirty="0">
                <a:solidFill>
                  <a:schemeClr val="bg1"/>
                </a:solidFill>
              </a:rPr>
              <a:t>發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364259" y="69024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產業特殊</a:t>
            </a:r>
            <a:r>
              <a:rPr lang="zh-TW" altLang="en-US" sz="4400" b="1" dirty="0" smtClean="0">
                <a:solidFill>
                  <a:srgbClr val="FF0000"/>
                </a:solidFill>
                <a:latin typeface="+mn-ea"/>
              </a:rPr>
              <a:t>需求 </a:t>
            </a:r>
            <a:r>
              <a:rPr lang="zh-TW" altLang="en-US" sz="4400" b="1" dirty="0" smtClean="0">
                <a:latin typeface="+mn-ea"/>
              </a:rPr>
              <a:t>報名資格</a:t>
            </a:r>
            <a:r>
              <a:rPr lang="en-US" altLang="zh-TW" sz="4400" b="1" dirty="0" smtClean="0">
                <a:latin typeface="+mn-ea"/>
              </a:rPr>
              <a:t>-1</a:t>
            </a:r>
            <a:endParaRPr lang="en-US" sz="4400" b="1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96613" y="10420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藝才、體育班</a:t>
            </a:r>
            <a:endParaRPr lang="zh-TW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58277" y="20797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</a:t>
            </a:r>
            <a:r>
              <a:rPr lang="zh-TW" altLang="en-US" dirty="0">
                <a:solidFill>
                  <a:schemeClr val="bg1"/>
                </a:solidFill>
              </a:rPr>
              <a:t>專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35" y="974977"/>
            <a:ext cx="9139890" cy="562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50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等腰三角形 25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2" y="662809"/>
            <a:ext cx="5204391" cy="166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37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067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5703" y="181838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2829197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1289" y="3840011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/>
              <a:t>產特、技優、實用</a:t>
            </a:r>
            <a:endParaRPr lang="zh-TW" altLang="en-US" sz="1600" b="1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442862" y="507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科學班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考試分</a:t>
            </a:r>
            <a:r>
              <a:rPr lang="zh-TW" altLang="en-US" dirty="0">
                <a:solidFill>
                  <a:schemeClr val="bg1"/>
                </a:solidFill>
              </a:rPr>
              <a:t>發</a:t>
            </a:r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364259" y="69024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產業特殊</a:t>
            </a:r>
            <a:r>
              <a:rPr lang="zh-TW" altLang="en-US" sz="4400" b="1" dirty="0" smtClean="0">
                <a:solidFill>
                  <a:srgbClr val="FF0000"/>
                </a:solidFill>
                <a:latin typeface="+mn-ea"/>
              </a:rPr>
              <a:t>需求 </a:t>
            </a:r>
            <a:r>
              <a:rPr lang="zh-TW" altLang="en-US" sz="4400" b="1" dirty="0" smtClean="0">
                <a:latin typeface="+mn-ea"/>
              </a:rPr>
              <a:t>報名資格</a:t>
            </a:r>
            <a:r>
              <a:rPr lang="en-US" altLang="zh-TW" sz="4400" b="1" dirty="0" smtClean="0">
                <a:latin typeface="+mn-ea"/>
              </a:rPr>
              <a:t>-2</a:t>
            </a:r>
            <a:endParaRPr lang="en-US" sz="4400" b="1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96613" y="10420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藝才、體育班</a:t>
            </a:r>
            <a:endParaRPr lang="zh-TW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558277" y="20797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</a:t>
            </a:r>
            <a:r>
              <a:rPr lang="zh-TW" altLang="en-US" dirty="0">
                <a:solidFill>
                  <a:schemeClr val="bg1"/>
                </a:solidFill>
              </a:rPr>
              <a:t>專</a:t>
            </a:r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472" y="1077761"/>
            <a:ext cx="7897663" cy="54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2" y="636929"/>
            <a:ext cx="4366903" cy="166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38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067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5703" y="181838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2829197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1289" y="3840011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/>
              <a:t>產特、技優、實用</a:t>
            </a:r>
            <a:endParaRPr lang="zh-TW" altLang="en-US" sz="16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42862" y="507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科學班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考試分</a:t>
            </a:r>
            <a:r>
              <a:rPr lang="zh-TW" altLang="en-US" dirty="0">
                <a:solidFill>
                  <a:schemeClr val="bg1"/>
                </a:solidFill>
              </a:rPr>
              <a:t>發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1757195" y="476609"/>
            <a:ext cx="7208975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/>
              <a:t>　　</a:t>
            </a:r>
            <a:r>
              <a:rPr lang="zh-TW" altLang="en-US" sz="4400" b="1" dirty="0">
                <a:latin typeface="+mn-ea"/>
              </a:rPr>
              <a:t>產業特殊需求</a:t>
            </a:r>
            <a:r>
              <a:rPr lang="zh-TW" altLang="en-US" sz="4400" b="1" dirty="0" smtClean="0"/>
              <a:t> 招生資訊　　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4019" y="1235589"/>
            <a:ext cx="91361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2000" b="1" dirty="0" smtClean="0"/>
              <a:t>         １、</a:t>
            </a:r>
            <a:r>
              <a:rPr lang="zh-TW" altLang="en-US" sz="2000" b="1" dirty="0"/>
              <a:t>機械群：</a:t>
            </a:r>
            <a:r>
              <a:rPr lang="zh-TW" altLang="en-US" sz="2000" b="1" dirty="0">
                <a:solidFill>
                  <a:srgbClr val="0000FF"/>
                </a:solidFill>
              </a:rPr>
              <a:t>模具科、鑄造科、板金科、機械木模科及配管科。</a:t>
            </a:r>
            <a:r>
              <a:rPr lang="zh-TW" altLang="en-US" sz="2800" b="1" dirty="0">
                <a:solidFill>
                  <a:srgbClr val="0000FF"/>
                </a:solidFill>
              </a:rPr>
              <a:t/>
            </a:r>
            <a:br>
              <a:rPr lang="zh-TW" altLang="en-US" sz="2800" b="1" dirty="0">
                <a:solidFill>
                  <a:srgbClr val="0000FF"/>
                </a:solidFill>
              </a:rPr>
            </a:br>
            <a:r>
              <a:rPr lang="zh-TW" altLang="en-US" sz="2000" b="1" dirty="0">
                <a:solidFill>
                  <a:srgbClr val="0000FF"/>
                </a:solidFill>
              </a:rPr>
              <a:t>　　</a:t>
            </a:r>
            <a:r>
              <a:rPr lang="zh-TW" altLang="en-US" sz="2000" b="1" dirty="0"/>
              <a:t>２、動力機械群：</a:t>
            </a:r>
            <a:r>
              <a:rPr lang="zh-TW" altLang="en-US" sz="2000" b="1" dirty="0">
                <a:solidFill>
                  <a:srgbClr val="0000FF"/>
                </a:solidFill>
              </a:rPr>
              <a:t>重機科、農業機械科及軌道車輛科。</a:t>
            </a:r>
            <a:r>
              <a:rPr lang="zh-TW" altLang="en-US" sz="2800" b="1" dirty="0">
                <a:solidFill>
                  <a:srgbClr val="0000FF"/>
                </a:solidFill>
              </a:rPr>
              <a:t/>
            </a:r>
            <a:br>
              <a:rPr lang="zh-TW" altLang="en-US" sz="2800" b="1" dirty="0">
                <a:solidFill>
                  <a:srgbClr val="0000FF"/>
                </a:solidFill>
              </a:rPr>
            </a:br>
            <a:r>
              <a:rPr lang="zh-TW" altLang="en-US" sz="2000" b="1" dirty="0">
                <a:solidFill>
                  <a:srgbClr val="0000FF"/>
                </a:solidFill>
              </a:rPr>
              <a:t>　　</a:t>
            </a:r>
            <a:r>
              <a:rPr lang="zh-TW" altLang="en-US" sz="2000" b="1" dirty="0"/>
              <a:t>３、化工群：</a:t>
            </a:r>
            <a:r>
              <a:rPr lang="zh-TW" altLang="en-US" sz="2000" b="1" dirty="0">
                <a:solidFill>
                  <a:srgbClr val="0000FF"/>
                </a:solidFill>
              </a:rPr>
              <a:t>紡織科及染整科。</a:t>
            </a:r>
            <a:r>
              <a:rPr lang="zh-TW" altLang="en-US" sz="2800" b="1" dirty="0">
                <a:solidFill>
                  <a:srgbClr val="0000FF"/>
                </a:solidFill>
              </a:rPr>
              <a:t/>
            </a:r>
            <a:br>
              <a:rPr lang="zh-TW" altLang="en-US" sz="2800" b="1" dirty="0">
                <a:solidFill>
                  <a:srgbClr val="0000FF"/>
                </a:solidFill>
              </a:rPr>
            </a:br>
            <a:r>
              <a:rPr lang="zh-TW" altLang="en-US" sz="2000" b="1" dirty="0">
                <a:solidFill>
                  <a:srgbClr val="0000FF"/>
                </a:solidFill>
              </a:rPr>
              <a:t>　　</a:t>
            </a:r>
            <a:r>
              <a:rPr lang="zh-TW" altLang="en-US" sz="2000" b="1" dirty="0"/>
              <a:t>４、設計群：</a:t>
            </a:r>
            <a:r>
              <a:rPr lang="zh-TW" altLang="en-US" sz="2000" b="1" dirty="0">
                <a:solidFill>
                  <a:srgbClr val="0000FF"/>
                </a:solidFill>
              </a:rPr>
              <a:t>家具木工科及陶瓷工程科。</a:t>
            </a:r>
            <a:r>
              <a:rPr lang="zh-TW" altLang="en-US" sz="2800" b="1" dirty="0">
                <a:solidFill>
                  <a:srgbClr val="0000FF"/>
                </a:solidFill>
              </a:rPr>
              <a:t/>
            </a:r>
            <a:br>
              <a:rPr lang="zh-TW" altLang="en-US" sz="2800" b="1" dirty="0">
                <a:solidFill>
                  <a:srgbClr val="0000FF"/>
                </a:solidFill>
              </a:rPr>
            </a:br>
            <a:r>
              <a:rPr lang="zh-TW" altLang="en-US" sz="2000" b="1" dirty="0">
                <a:solidFill>
                  <a:srgbClr val="0000FF"/>
                </a:solidFill>
              </a:rPr>
              <a:t>　　</a:t>
            </a:r>
            <a:r>
              <a:rPr lang="zh-TW" altLang="en-US" sz="2000" b="1" dirty="0"/>
              <a:t>５、土木與建築群：</a:t>
            </a:r>
            <a:r>
              <a:rPr lang="zh-TW" altLang="en-US" sz="2000" b="1" dirty="0">
                <a:solidFill>
                  <a:srgbClr val="0000FF"/>
                </a:solidFill>
              </a:rPr>
              <a:t>土木科及空間測繪科。</a:t>
            </a:r>
            <a:r>
              <a:rPr lang="zh-TW" altLang="en-US" sz="2800" b="1" dirty="0">
                <a:solidFill>
                  <a:srgbClr val="0000FF"/>
                </a:solidFill>
              </a:rPr>
              <a:t/>
            </a:r>
            <a:br>
              <a:rPr lang="zh-TW" altLang="en-US" sz="2800" b="1" dirty="0">
                <a:solidFill>
                  <a:srgbClr val="0000FF"/>
                </a:solidFill>
              </a:rPr>
            </a:br>
            <a:r>
              <a:rPr lang="zh-TW" altLang="en-US" sz="2000" b="1" dirty="0">
                <a:solidFill>
                  <a:srgbClr val="0000FF"/>
                </a:solidFill>
              </a:rPr>
              <a:t>　　</a:t>
            </a:r>
            <a:r>
              <a:rPr lang="zh-TW" altLang="en-US" sz="2000" b="1" dirty="0"/>
              <a:t>６、農業群：</a:t>
            </a:r>
            <a:r>
              <a:rPr lang="zh-TW" altLang="en-US" sz="2000" b="1" dirty="0">
                <a:solidFill>
                  <a:srgbClr val="0000FF"/>
                </a:solidFill>
              </a:rPr>
              <a:t>農場經營科、野生動物保育科、畜產保健科、森林科、</a:t>
            </a:r>
            <a:r>
              <a:rPr lang="zh-TW" altLang="en-US" sz="2800" b="1" dirty="0">
                <a:solidFill>
                  <a:srgbClr val="0000FF"/>
                </a:solidFill>
              </a:rPr>
              <a:t/>
            </a:r>
            <a:br>
              <a:rPr lang="zh-TW" altLang="en-US" sz="2800" b="1" dirty="0">
                <a:solidFill>
                  <a:srgbClr val="0000FF"/>
                </a:solidFill>
              </a:rPr>
            </a:br>
            <a:r>
              <a:rPr lang="zh-TW" altLang="en-US" sz="2000" b="1" dirty="0">
                <a:solidFill>
                  <a:srgbClr val="0000FF"/>
                </a:solidFill>
              </a:rPr>
              <a:t>　　　　園藝科及造園科。</a:t>
            </a:r>
            <a:r>
              <a:rPr lang="zh-TW" altLang="en-US" sz="2800" b="1" dirty="0">
                <a:solidFill>
                  <a:srgbClr val="0000FF"/>
                </a:solidFill>
              </a:rPr>
              <a:t/>
            </a:r>
            <a:br>
              <a:rPr lang="zh-TW" altLang="en-US" sz="2800" b="1" dirty="0">
                <a:solidFill>
                  <a:srgbClr val="0000FF"/>
                </a:solidFill>
              </a:rPr>
            </a:br>
            <a:r>
              <a:rPr lang="zh-TW" altLang="en-US" sz="2000" b="1" dirty="0">
                <a:solidFill>
                  <a:srgbClr val="0000FF"/>
                </a:solidFill>
              </a:rPr>
              <a:t>　</a:t>
            </a:r>
            <a:r>
              <a:rPr lang="zh-TW" altLang="en-US" sz="2000" b="1" dirty="0"/>
              <a:t>　７、食品群：</a:t>
            </a:r>
            <a:r>
              <a:rPr lang="zh-TW" altLang="en-US" sz="2000" b="1" dirty="0">
                <a:solidFill>
                  <a:srgbClr val="0000FF"/>
                </a:solidFill>
              </a:rPr>
              <a:t>水產食品科。</a:t>
            </a:r>
            <a:r>
              <a:rPr lang="zh-TW" altLang="en-US" sz="2800" b="1" dirty="0">
                <a:solidFill>
                  <a:srgbClr val="0000FF"/>
                </a:solidFill>
              </a:rPr>
              <a:t/>
            </a:r>
            <a:br>
              <a:rPr lang="zh-TW" altLang="en-US" sz="2800" b="1" dirty="0">
                <a:solidFill>
                  <a:srgbClr val="0000FF"/>
                </a:solidFill>
              </a:rPr>
            </a:br>
            <a:r>
              <a:rPr lang="zh-TW" altLang="en-US" sz="2000" b="1" dirty="0">
                <a:solidFill>
                  <a:srgbClr val="0000FF"/>
                </a:solidFill>
              </a:rPr>
              <a:t>　　</a:t>
            </a:r>
            <a:r>
              <a:rPr lang="zh-TW" altLang="en-US" sz="2000" b="1" dirty="0"/>
              <a:t>８、海事群：</a:t>
            </a:r>
            <a:r>
              <a:rPr lang="zh-TW" altLang="en-US" sz="2000" b="1" dirty="0">
                <a:solidFill>
                  <a:srgbClr val="0000FF"/>
                </a:solidFill>
              </a:rPr>
              <a:t>航海科及輪機科。</a:t>
            </a:r>
            <a:r>
              <a:rPr lang="zh-TW" altLang="en-US" sz="2800" b="1" dirty="0">
                <a:solidFill>
                  <a:srgbClr val="0000FF"/>
                </a:solidFill>
              </a:rPr>
              <a:t/>
            </a:r>
            <a:br>
              <a:rPr lang="zh-TW" altLang="en-US" sz="2800" b="1" dirty="0">
                <a:solidFill>
                  <a:srgbClr val="0000FF"/>
                </a:solidFill>
              </a:rPr>
            </a:br>
            <a:r>
              <a:rPr lang="zh-TW" altLang="en-US" sz="2000" b="1" dirty="0">
                <a:solidFill>
                  <a:srgbClr val="0000FF"/>
                </a:solidFill>
              </a:rPr>
              <a:t>　　</a:t>
            </a:r>
            <a:r>
              <a:rPr lang="zh-TW" altLang="en-US" sz="2000" b="1" dirty="0"/>
              <a:t>９、水產群：</a:t>
            </a:r>
            <a:r>
              <a:rPr lang="zh-TW" altLang="en-US" sz="2000" b="1" dirty="0">
                <a:solidFill>
                  <a:srgbClr val="0000FF"/>
                </a:solidFill>
              </a:rPr>
              <a:t>漁業科及水產養殖科。</a:t>
            </a:r>
            <a:r>
              <a:rPr lang="zh-TW" altLang="en-US" sz="2800" b="1" dirty="0">
                <a:solidFill>
                  <a:srgbClr val="0000FF"/>
                </a:solidFill>
              </a:rPr>
              <a:t/>
            </a:r>
            <a:br>
              <a:rPr lang="zh-TW" altLang="en-US" sz="2800" b="1" dirty="0">
                <a:solidFill>
                  <a:srgbClr val="0000FF"/>
                </a:solidFill>
              </a:rPr>
            </a:br>
            <a:r>
              <a:rPr lang="zh-TW" altLang="en-US" sz="2000" b="1" dirty="0">
                <a:solidFill>
                  <a:srgbClr val="0000FF"/>
                </a:solidFill>
              </a:rPr>
              <a:t>　　</a:t>
            </a:r>
            <a:r>
              <a:rPr lang="zh-TW" altLang="en-US" sz="2000" b="1" dirty="0"/>
              <a:t>１０、商業與管理群：</a:t>
            </a:r>
            <a:r>
              <a:rPr lang="zh-TW" altLang="en-US" sz="2000" b="1" dirty="0">
                <a:solidFill>
                  <a:srgbClr val="0000FF"/>
                </a:solidFill>
              </a:rPr>
              <a:t>航運管理科。</a:t>
            </a:r>
            <a:endParaRPr lang="zh-TW" altLang="en-US" sz="2800" b="1" dirty="0" smtClean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96613" y="10420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藝才、體育班</a:t>
            </a:r>
            <a:endParaRPr lang="zh-TW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58277" y="20797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</a:t>
            </a:r>
            <a:r>
              <a:rPr lang="zh-TW" altLang="en-US" dirty="0">
                <a:solidFill>
                  <a:schemeClr val="bg1"/>
                </a:solidFill>
              </a:rPr>
              <a:t>專</a:t>
            </a:r>
          </a:p>
        </p:txBody>
      </p:sp>
    </p:spTree>
    <p:extLst>
      <p:ext uri="{BB962C8B-B14F-4D97-AF65-F5344CB8AC3E}">
        <p14:creationId xmlns:p14="http://schemas.microsoft.com/office/powerpoint/2010/main" val="28526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2" y="636929"/>
            <a:ext cx="4366903" cy="166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39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067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547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5703" y="181838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2829197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1289" y="3840011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/>
              <a:t>產特、技優、實用</a:t>
            </a:r>
            <a:endParaRPr lang="zh-TW" altLang="en-US" sz="16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42862" y="5073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科學班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考試分</a:t>
            </a:r>
            <a:r>
              <a:rPr lang="zh-TW" altLang="en-US" dirty="0">
                <a:solidFill>
                  <a:schemeClr val="bg1"/>
                </a:solidFill>
              </a:rPr>
              <a:t>發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技藝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技能優良</a:t>
            </a:r>
            <a:r>
              <a:rPr lang="zh-TW" altLang="en-US" sz="4400" b="1" dirty="0" smtClean="0"/>
              <a:t>招生資訊</a:t>
            </a:r>
            <a:endParaRPr lang="en-US" sz="4400" b="1" dirty="0"/>
          </a:p>
        </p:txBody>
      </p:sp>
      <p:sp>
        <p:nvSpPr>
          <p:cNvPr id="3" name="矩形 2"/>
          <p:cNvSpPr/>
          <p:nvPr/>
        </p:nvSpPr>
        <p:spPr>
          <a:xfrm>
            <a:off x="2183449" y="1071516"/>
            <a:ext cx="85717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+mn-ea"/>
              </a:rPr>
              <a:t>志願選填：一校多科</a:t>
            </a:r>
          </a:p>
          <a:p>
            <a:r>
              <a:rPr lang="zh-TW" altLang="en-US" sz="2400" dirty="0">
                <a:latin typeface="+mn-ea"/>
              </a:rPr>
              <a:t>申請</a:t>
            </a:r>
            <a:r>
              <a:rPr lang="zh-TW" altLang="en-US" sz="2400" dirty="0" smtClean="0">
                <a:latin typeface="+mn-ea"/>
              </a:rPr>
              <a:t>資格與積分計算</a:t>
            </a:r>
            <a:r>
              <a:rPr lang="en-US" altLang="zh-TW" dirty="0" smtClean="0">
                <a:solidFill>
                  <a:schemeClr val="accent1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chemeClr val="accent1"/>
                </a:solidFill>
                <a:latin typeface="+mn-ea"/>
              </a:rPr>
              <a:t>擇優採計</a:t>
            </a:r>
            <a:r>
              <a:rPr lang="en-US" altLang="zh-TW" dirty="0" smtClean="0">
                <a:solidFill>
                  <a:schemeClr val="accent1"/>
                </a:solidFill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：</a:t>
            </a:r>
            <a:endParaRPr lang="zh-TW" altLang="en-US" sz="2400" dirty="0">
              <a:latin typeface="+mn-ea"/>
            </a:endParaRPr>
          </a:p>
          <a:p>
            <a:pPr lvl="1"/>
            <a:r>
              <a:rPr lang="zh-TW" altLang="en-US" sz="2400" b="1" dirty="0" smtClean="0">
                <a:latin typeface="+mn-ea"/>
              </a:rPr>
              <a:t>國際</a:t>
            </a:r>
            <a:r>
              <a:rPr lang="zh-TW" altLang="en-US" sz="2400" b="1" dirty="0">
                <a:latin typeface="+mn-ea"/>
              </a:rPr>
              <a:t>技能</a:t>
            </a:r>
            <a:r>
              <a:rPr lang="zh-TW" altLang="en-US" sz="2400" b="1" dirty="0" smtClean="0">
                <a:latin typeface="+mn-ea"/>
              </a:rPr>
              <a:t>競賽</a:t>
            </a:r>
            <a:r>
              <a:rPr lang="zh-TW" altLang="zh-TW" sz="2000" b="1" dirty="0">
                <a:latin typeface="+mn-ea"/>
              </a:rPr>
              <a:t>（包括科技展覽</a:t>
            </a:r>
            <a:r>
              <a:rPr lang="zh-TW" altLang="zh-TW" sz="2000" b="1" dirty="0" smtClean="0">
                <a:latin typeface="+mn-ea"/>
              </a:rPr>
              <a:t>）</a:t>
            </a:r>
            <a:endParaRPr lang="en-US" altLang="zh-TW" sz="2000" b="1" dirty="0" smtClean="0">
              <a:latin typeface="+mn-ea"/>
            </a:endParaRPr>
          </a:p>
          <a:p>
            <a:pPr lvl="1"/>
            <a:r>
              <a:rPr lang="zh-TW" altLang="en-US" sz="2000" dirty="0" smtClean="0">
                <a:latin typeface="+mn-ea"/>
              </a:rPr>
              <a:t>   優勝以上</a:t>
            </a:r>
            <a:r>
              <a:rPr lang="en-US" altLang="zh-TW" sz="2000" dirty="0" smtClean="0">
                <a:latin typeface="+mn-ea"/>
              </a:rPr>
              <a:t>100</a:t>
            </a:r>
            <a:r>
              <a:rPr lang="zh-TW" altLang="en-US" sz="2000" dirty="0" smtClean="0">
                <a:latin typeface="+mn-ea"/>
              </a:rPr>
              <a:t>分，未得獎</a:t>
            </a:r>
            <a:r>
              <a:rPr lang="en-US" altLang="zh-TW" sz="2000" dirty="0" smtClean="0">
                <a:latin typeface="+mn-ea"/>
              </a:rPr>
              <a:t>95</a:t>
            </a:r>
            <a:r>
              <a:rPr lang="zh-TW" altLang="en-US" sz="2000" dirty="0" smtClean="0">
                <a:latin typeface="+mn-ea"/>
              </a:rPr>
              <a:t>分</a:t>
            </a:r>
            <a:endParaRPr lang="zh-TW" altLang="en-US" sz="2000" dirty="0">
              <a:latin typeface="+mn-ea"/>
            </a:endParaRPr>
          </a:p>
          <a:p>
            <a:pPr lvl="1"/>
            <a:r>
              <a:rPr lang="zh-TW" altLang="en-US" sz="2400" b="1" dirty="0" smtClean="0">
                <a:latin typeface="+mn-ea"/>
              </a:rPr>
              <a:t>全國</a:t>
            </a:r>
            <a:r>
              <a:rPr lang="zh-TW" altLang="en-US" sz="2400" b="1" dirty="0">
                <a:latin typeface="+mn-ea"/>
              </a:rPr>
              <a:t>技藝技能</a:t>
            </a:r>
            <a:r>
              <a:rPr lang="zh-TW" altLang="en-US" sz="2400" b="1" dirty="0" smtClean="0">
                <a:latin typeface="+mn-ea"/>
              </a:rPr>
              <a:t>競賽</a:t>
            </a:r>
            <a:endParaRPr lang="en-US" altLang="zh-TW" sz="2400" b="1" dirty="0">
              <a:latin typeface="+mn-ea"/>
            </a:endParaRPr>
          </a:p>
          <a:p>
            <a:pPr lvl="1"/>
            <a:r>
              <a:rPr lang="zh-TW" altLang="en-US" sz="2000" dirty="0" smtClean="0">
                <a:latin typeface="+mn-ea"/>
              </a:rPr>
              <a:t>   前三名，主辦</a:t>
            </a:r>
            <a:r>
              <a:rPr lang="en-US" altLang="zh-TW" sz="2000" dirty="0" smtClean="0">
                <a:latin typeface="+mn-ea"/>
              </a:rPr>
              <a:t>95</a:t>
            </a:r>
            <a:r>
              <a:rPr lang="zh-TW" altLang="en-US" sz="2000" dirty="0" smtClean="0">
                <a:latin typeface="+mn-ea"/>
              </a:rPr>
              <a:t>分、協辦</a:t>
            </a:r>
            <a:r>
              <a:rPr lang="en-US" altLang="zh-TW" sz="2000" dirty="0" smtClean="0">
                <a:latin typeface="+mn-ea"/>
              </a:rPr>
              <a:t>80</a:t>
            </a:r>
            <a:r>
              <a:rPr lang="zh-TW" altLang="en-US" sz="2000" dirty="0" smtClean="0">
                <a:latin typeface="+mn-ea"/>
              </a:rPr>
              <a:t>分，四至六名，主辦</a:t>
            </a:r>
            <a:r>
              <a:rPr lang="en-US" altLang="zh-TW" sz="2000" dirty="0" smtClean="0">
                <a:latin typeface="+mn-ea"/>
              </a:rPr>
              <a:t>80</a:t>
            </a:r>
            <a:r>
              <a:rPr lang="zh-TW" altLang="en-US" sz="2000" dirty="0" smtClean="0">
                <a:latin typeface="+mn-ea"/>
              </a:rPr>
              <a:t>分、協辦</a:t>
            </a:r>
            <a:r>
              <a:rPr lang="en-US" altLang="zh-TW" sz="2000" dirty="0" smtClean="0">
                <a:latin typeface="+mn-ea"/>
              </a:rPr>
              <a:t>65</a:t>
            </a:r>
            <a:r>
              <a:rPr lang="zh-TW" altLang="en-US" sz="2000" dirty="0" smtClean="0">
                <a:latin typeface="+mn-ea"/>
              </a:rPr>
              <a:t>分</a:t>
            </a:r>
            <a:endParaRPr lang="zh-TW" altLang="en-US" sz="2000" dirty="0">
              <a:latin typeface="+mn-ea"/>
            </a:endParaRPr>
          </a:p>
          <a:p>
            <a:pPr lvl="1"/>
            <a:r>
              <a:rPr lang="zh-TW" altLang="en-US" sz="2400" b="1" dirty="0" smtClean="0">
                <a:latin typeface="+mn-ea"/>
              </a:rPr>
              <a:t>全國</a:t>
            </a:r>
            <a:r>
              <a:rPr lang="zh-TW" altLang="en-US" sz="2400" b="1" dirty="0">
                <a:latin typeface="+mn-ea"/>
              </a:rPr>
              <a:t>中小學科學</a:t>
            </a:r>
            <a:r>
              <a:rPr lang="zh-TW" altLang="en-US" sz="2400" b="1" dirty="0" smtClean="0">
                <a:latin typeface="+mn-ea"/>
              </a:rPr>
              <a:t>展覽</a:t>
            </a:r>
            <a:r>
              <a:rPr lang="zh-TW" altLang="zh-TW" sz="2400" b="1" dirty="0">
                <a:latin typeface="+mn-ea"/>
              </a:rPr>
              <a:t>、臺灣國際科學</a:t>
            </a:r>
            <a:r>
              <a:rPr lang="zh-TW" altLang="zh-TW" sz="2400" b="1" dirty="0" smtClean="0">
                <a:latin typeface="+mn-ea"/>
              </a:rPr>
              <a:t>展覽會</a:t>
            </a:r>
            <a:endParaRPr lang="en-US" altLang="zh-TW" sz="2400" b="1" dirty="0" smtClean="0">
              <a:latin typeface="+mn-ea"/>
            </a:endParaRPr>
          </a:p>
          <a:p>
            <a:pPr lvl="1"/>
            <a:r>
              <a:rPr lang="zh-TW" altLang="en-US" sz="2000" dirty="0" smtClean="0">
                <a:latin typeface="+mn-ea"/>
              </a:rPr>
              <a:t>   前三名</a:t>
            </a:r>
            <a:r>
              <a:rPr lang="en-US" altLang="zh-TW" sz="2000" dirty="0" smtClean="0">
                <a:latin typeface="+mn-ea"/>
              </a:rPr>
              <a:t>95</a:t>
            </a:r>
            <a:r>
              <a:rPr lang="zh-TW" altLang="en-US" sz="2000" dirty="0" smtClean="0">
                <a:latin typeface="+mn-ea"/>
              </a:rPr>
              <a:t>分，四至優勝或佳作</a:t>
            </a:r>
            <a:r>
              <a:rPr lang="en-US" altLang="zh-TW" sz="2000" dirty="0" smtClean="0">
                <a:latin typeface="+mn-ea"/>
              </a:rPr>
              <a:t>80</a:t>
            </a:r>
            <a:r>
              <a:rPr lang="zh-TW" altLang="en-US" sz="2000" dirty="0" smtClean="0">
                <a:latin typeface="+mn-ea"/>
              </a:rPr>
              <a:t>分</a:t>
            </a:r>
            <a:endParaRPr lang="zh-TW" altLang="en-US" sz="2000" dirty="0">
              <a:latin typeface="+mn-ea"/>
            </a:endParaRPr>
          </a:p>
          <a:p>
            <a:pPr lvl="1"/>
            <a:r>
              <a:rPr lang="zh-TW" altLang="en-US" sz="2400" b="1" dirty="0" smtClean="0">
                <a:latin typeface="+mn-ea"/>
              </a:rPr>
              <a:t>其他國際</a:t>
            </a:r>
            <a:r>
              <a:rPr lang="zh-TW" altLang="en-US" sz="2400" b="1" dirty="0">
                <a:latin typeface="+mn-ea"/>
              </a:rPr>
              <a:t>特殊技藝技能</a:t>
            </a:r>
            <a:r>
              <a:rPr lang="zh-TW" altLang="en-US" sz="2400" b="1" dirty="0" smtClean="0">
                <a:latin typeface="+mn-ea"/>
              </a:rPr>
              <a:t>競賽</a:t>
            </a:r>
            <a:endParaRPr lang="en-US" altLang="zh-TW" sz="2400" b="1" dirty="0" smtClean="0">
              <a:latin typeface="+mn-ea"/>
            </a:endParaRPr>
          </a:p>
          <a:p>
            <a:pPr lvl="1"/>
            <a:r>
              <a:rPr lang="zh-TW" altLang="en-US" sz="2000" dirty="0" smtClean="0">
                <a:latin typeface="+mn-ea"/>
              </a:rPr>
              <a:t>   前三</a:t>
            </a:r>
            <a:r>
              <a:rPr lang="zh-TW" altLang="en-US" sz="2000" dirty="0">
                <a:latin typeface="+mn-ea"/>
              </a:rPr>
              <a:t>名</a:t>
            </a:r>
            <a:r>
              <a:rPr lang="en-US" altLang="zh-TW" sz="2000" dirty="0">
                <a:latin typeface="+mn-ea"/>
              </a:rPr>
              <a:t>95</a:t>
            </a:r>
            <a:r>
              <a:rPr lang="zh-TW" altLang="en-US" sz="2000" dirty="0">
                <a:latin typeface="+mn-ea"/>
              </a:rPr>
              <a:t>分，四至</a:t>
            </a:r>
            <a:r>
              <a:rPr lang="zh-TW" altLang="en-US" sz="2000" dirty="0" smtClean="0">
                <a:latin typeface="+mn-ea"/>
              </a:rPr>
              <a:t>優勝</a:t>
            </a:r>
            <a:r>
              <a:rPr lang="en-US" altLang="zh-TW" sz="2000" dirty="0" smtClean="0">
                <a:latin typeface="+mn-ea"/>
              </a:rPr>
              <a:t>80</a:t>
            </a:r>
            <a:r>
              <a:rPr lang="zh-TW" altLang="en-US" sz="2000" dirty="0" smtClean="0">
                <a:latin typeface="+mn-ea"/>
              </a:rPr>
              <a:t>分</a:t>
            </a:r>
            <a:endParaRPr lang="en-US" altLang="zh-TW" sz="2000" dirty="0" smtClean="0">
              <a:latin typeface="+mn-ea"/>
            </a:endParaRPr>
          </a:p>
          <a:p>
            <a:pPr lvl="1"/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各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</a:rPr>
              <a:t>縣市技藝技能競賽、科學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展覽</a:t>
            </a:r>
            <a:r>
              <a:rPr lang="en-US" altLang="zh-TW" sz="2400" b="1" dirty="0" smtClean="0">
                <a:latin typeface="+mn-ea"/>
              </a:rPr>
              <a:t>(</a:t>
            </a:r>
            <a:r>
              <a:rPr lang="zh-TW" altLang="en-US" sz="2400" b="1" dirty="0" smtClean="0">
                <a:latin typeface="+mn-ea"/>
              </a:rPr>
              <a:t>不包括成果展</a:t>
            </a:r>
            <a:r>
              <a:rPr lang="en-US" altLang="zh-TW" sz="2400" b="1" dirty="0" smtClean="0">
                <a:latin typeface="+mn-ea"/>
              </a:rPr>
              <a:t>)</a:t>
            </a:r>
          </a:p>
          <a:p>
            <a:pPr lvl="1"/>
            <a:r>
              <a:rPr lang="zh-TW" altLang="en-US" sz="2000" dirty="0" smtClean="0">
                <a:latin typeface="+mn-ea"/>
              </a:rPr>
              <a:t>   前三名</a:t>
            </a:r>
            <a:r>
              <a:rPr lang="en-US" altLang="zh-TW" sz="2000" dirty="0" smtClean="0">
                <a:latin typeface="+mn-ea"/>
              </a:rPr>
              <a:t>(</a:t>
            </a:r>
            <a:r>
              <a:rPr lang="zh-TW" altLang="en-US" sz="2000" dirty="0" smtClean="0">
                <a:latin typeface="+mn-ea"/>
              </a:rPr>
              <a:t>特優</a:t>
            </a:r>
            <a:r>
              <a:rPr lang="en-US" altLang="zh-TW" sz="2000" dirty="0" smtClean="0">
                <a:latin typeface="+mn-ea"/>
              </a:rPr>
              <a:t>)70</a:t>
            </a:r>
            <a:r>
              <a:rPr lang="zh-TW" altLang="en-US" sz="2000" dirty="0" smtClean="0">
                <a:latin typeface="+mn-ea"/>
              </a:rPr>
              <a:t>分</a:t>
            </a:r>
            <a:r>
              <a:rPr lang="zh-TW" altLang="en-US" sz="2000" dirty="0">
                <a:latin typeface="+mn-ea"/>
              </a:rPr>
              <a:t>，</a:t>
            </a:r>
            <a:r>
              <a:rPr lang="zh-TW" altLang="en-US" sz="2000" dirty="0" smtClean="0">
                <a:latin typeface="+mn-ea"/>
              </a:rPr>
              <a:t>四至</a:t>
            </a:r>
            <a:r>
              <a:rPr lang="zh-TW" altLang="en-US" sz="2000" dirty="0">
                <a:latin typeface="+mn-ea"/>
              </a:rPr>
              <a:t>六</a:t>
            </a:r>
            <a:r>
              <a:rPr lang="zh-TW" altLang="en-US" sz="2000" dirty="0" smtClean="0">
                <a:latin typeface="+mn-ea"/>
              </a:rPr>
              <a:t>名</a:t>
            </a:r>
            <a:r>
              <a:rPr lang="en-US" altLang="zh-TW" sz="2000" dirty="0" smtClean="0">
                <a:latin typeface="+mn-ea"/>
              </a:rPr>
              <a:t>(</a:t>
            </a:r>
            <a:r>
              <a:rPr lang="zh-TW" altLang="en-US" sz="2000" dirty="0" smtClean="0">
                <a:latin typeface="+mn-ea"/>
              </a:rPr>
              <a:t>優等</a:t>
            </a:r>
            <a:r>
              <a:rPr lang="en-US" altLang="zh-TW" sz="2000" dirty="0" smtClean="0">
                <a:latin typeface="+mn-ea"/>
              </a:rPr>
              <a:t>)65</a:t>
            </a:r>
            <a:r>
              <a:rPr lang="zh-TW" altLang="en-US" sz="2000" dirty="0" smtClean="0">
                <a:latin typeface="+mn-ea"/>
              </a:rPr>
              <a:t>分、佳作</a:t>
            </a:r>
            <a:r>
              <a:rPr lang="en-US" altLang="zh-TW" sz="2000" dirty="0" smtClean="0">
                <a:latin typeface="+mn-ea"/>
              </a:rPr>
              <a:t>60</a:t>
            </a:r>
            <a:r>
              <a:rPr lang="zh-TW" altLang="en-US" sz="2000" dirty="0" smtClean="0">
                <a:latin typeface="+mn-ea"/>
              </a:rPr>
              <a:t>分</a:t>
            </a:r>
            <a:endParaRPr lang="zh-TW" altLang="en-US" sz="2000" b="1" dirty="0">
              <a:latin typeface="+mn-ea"/>
            </a:endParaRPr>
          </a:p>
          <a:p>
            <a:pPr lvl="1"/>
            <a:r>
              <a:rPr lang="zh-TW" altLang="en-US" sz="2400" b="1" dirty="0" smtClean="0">
                <a:latin typeface="+mn-ea"/>
              </a:rPr>
              <a:t>領有技術</a:t>
            </a:r>
            <a:r>
              <a:rPr lang="zh-TW" altLang="en-US" sz="2400" b="1" dirty="0">
                <a:latin typeface="+mn-ea"/>
              </a:rPr>
              <a:t>士</a:t>
            </a:r>
            <a:r>
              <a:rPr lang="zh-TW" altLang="en-US" sz="2400" b="1" dirty="0" smtClean="0">
                <a:latin typeface="+mn-ea"/>
              </a:rPr>
              <a:t>證</a:t>
            </a:r>
            <a:endParaRPr lang="en-US" altLang="zh-TW" sz="2400" b="1" dirty="0" smtClean="0">
              <a:latin typeface="+mn-ea"/>
            </a:endParaRPr>
          </a:p>
          <a:p>
            <a:pPr lvl="1"/>
            <a:r>
              <a:rPr lang="zh-TW" altLang="en-US" sz="2000" kern="0" dirty="0" smtClean="0">
                <a:solidFill>
                  <a:schemeClr val="dk1"/>
                </a:solidFill>
                <a:latin typeface="+mn-ea"/>
              </a:rPr>
              <a:t>   </a:t>
            </a:r>
            <a:r>
              <a:rPr lang="zh-TW" altLang="zh-TW" sz="2000" kern="0" dirty="0" smtClean="0">
                <a:solidFill>
                  <a:schemeClr val="dk1"/>
                </a:solidFill>
                <a:latin typeface="+mn-ea"/>
              </a:rPr>
              <a:t>領有</a:t>
            </a:r>
            <a:r>
              <a:rPr lang="zh-TW" altLang="zh-TW" sz="2000" kern="0" dirty="0">
                <a:solidFill>
                  <a:schemeClr val="dk1"/>
                </a:solidFill>
                <a:latin typeface="+mn-ea"/>
              </a:rPr>
              <a:t>丙級以上技術士證或相當於丙級以上之單一級技術士</a:t>
            </a:r>
            <a:r>
              <a:rPr lang="zh-TW" altLang="zh-TW" sz="2000" kern="0" dirty="0" smtClean="0">
                <a:solidFill>
                  <a:schemeClr val="dk1"/>
                </a:solidFill>
                <a:latin typeface="+mn-ea"/>
              </a:rPr>
              <a:t>證</a:t>
            </a:r>
            <a:r>
              <a:rPr lang="en-US" altLang="zh-TW" sz="2000" kern="0" dirty="0" smtClean="0">
                <a:solidFill>
                  <a:schemeClr val="dk1"/>
                </a:solidFill>
                <a:latin typeface="+mn-ea"/>
              </a:rPr>
              <a:t>50</a:t>
            </a:r>
            <a:r>
              <a:rPr lang="zh-TW" altLang="en-US" sz="2000" kern="0" dirty="0" smtClean="0">
                <a:solidFill>
                  <a:schemeClr val="dk1"/>
                </a:solidFill>
                <a:latin typeface="+mn-ea"/>
              </a:rPr>
              <a:t>分</a:t>
            </a:r>
            <a:endParaRPr lang="zh-TW" altLang="zh-TW" sz="2000" kern="0" dirty="0">
              <a:solidFill>
                <a:schemeClr val="dk1"/>
              </a:solidFill>
              <a:latin typeface="+mn-ea"/>
            </a:endParaRPr>
          </a:p>
          <a:p>
            <a:pPr lvl="1"/>
            <a:r>
              <a:rPr lang="zh-TW" altLang="en-US" sz="2400" b="1" dirty="0" smtClean="0">
                <a:latin typeface="+mn-ea"/>
              </a:rPr>
              <a:t>畢</a:t>
            </a:r>
            <a:r>
              <a:rPr lang="en-US" altLang="zh-TW" sz="2400" b="1" dirty="0" smtClean="0">
                <a:latin typeface="+mn-ea"/>
              </a:rPr>
              <a:t>(</a:t>
            </a:r>
            <a:r>
              <a:rPr lang="zh-TW" altLang="en-US" sz="2400" b="1" dirty="0">
                <a:latin typeface="+mn-ea"/>
              </a:rPr>
              <a:t>結</a:t>
            </a:r>
            <a:r>
              <a:rPr lang="en-US" altLang="zh-TW" sz="2400" b="1" dirty="0">
                <a:latin typeface="+mn-ea"/>
              </a:rPr>
              <a:t>)</a:t>
            </a:r>
            <a:r>
              <a:rPr lang="zh-TW" altLang="en-US" sz="2400" b="1" dirty="0">
                <a:latin typeface="+mn-ea"/>
              </a:rPr>
              <a:t>業生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</a:rPr>
              <a:t>技藝教育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課程該班</a:t>
            </a:r>
            <a:r>
              <a:rPr lang="en-US" altLang="zh-TW" sz="2400" b="1" dirty="0" smtClean="0">
                <a:solidFill>
                  <a:srgbClr val="0000FF"/>
                </a:solidFill>
                <a:latin typeface="+mn-ea"/>
              </a:rPr>
              <a:t>PR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值</a:t>
            </a:r>
            <a:endParaRPr lang="en-US" altLang="zh-TW" sz="2400" b="1" dirty="0" smtClean="0">
              <a:solidFill>
                <a:srgbClr val="0000FF"/>
              </a:solidFill>
              <a:latin typeface="+mn-ea"/>
            </a:endParaRPr>
          </a:p>
          <a:p>
            <a:pPr lvl="1"/>
            <a:r>
              <a:rPr lang="zh-TW" altLang="en-US" sz="2000" dirty="0" smtClean="0">
                <a:latin typeface="+mn-ea"/>
              </a:rPr>
              <a:t>    </a:t>
            </a:r>
            <a:r>
              <a:rPr lang="en-US" altLang="zh-TW" sz="2000" dirty="0" smtClean="0">
                <a:latin typeface="+mn-ea"/>
              </a:rPr>
              <a:t>PR90</a:t>
            </a:r>
            <a:r>
              <a:rPr lang="zh-TW" altLang="en-US" sz="2000" dirty="0" smtClean="0">
                <a:latin typeface="+mn-ea"/>
              </a:rPr>
              <a:t>以上</a:t>
            </a:r>
            <a:r>
              <a:rPr lang="en-US" altLang="zh-TW" sz="2000" dirty="0" smtClean="0">
                <a:latin typeface="+mn-ea"/>
              </a:rPr>
              <a:t>50</a:t>
            </a:r>
            <a:r>
              <a:rPr lang="zh-TW" altLang="en-US" sz="2000" dirty="0" smtClean="0">
                <a:latin typeface="+mn-ea"/>
              </a:rPr>
              <a:t>分，</a:t>
            </a:r>
            <a:r>
              <a:rPr lang="en-US" altLang="zh-TW" sz="2000" dirty="0" smtClean="0">
                <a:latin typeface="+mn-ea"/>
              </a:rPr>
              <a:t>80-90</a:t>
            </a:r>
            <a:r>
              <a:rPr lang="zh-TW" altLang="en-US" sz="2000" dirty="0" smtClean="0">
                <a:latin typeface="+mn-ea"/>
              </a:rPr>
              <a:t>者</a:t>
            </a:r>
            <a:r>
              <a:rPr lang="en-US" altLang="zh-TW" sz="2000" dirty="0" smtClean="0">
                <a:latin typeface="+mn-ea"/>
              </a:rPr>
              <a:t>45</a:t>
            </a:r>
            <a:r>
              <a:rPr lang="zh-TW" altLang="en-US" sz="2000" dirty="0" smtClean="0">
                <a:latin typeface="+mn-ea"/>
              </a:rPr>
              <a:t>分，</a:t>
            </a:r>
            <a:r>
              <a:rPr lang="en-US" altLang="zh-TW" sz="2000" dirty="0" smtClean="0">
                <a:latin typeface="+mn-ea"/>
              </a:rPr>
              <a:t>70-80</a:t>
            </a:r>
            <a:r>
              <a:rPr lang="zh-TW" altLang="en-US" sz="2000" dirty="0" smtClean="0">
                <a:latin typeface="+mn-ea"/>
              </a:rPr>
              <a:t>者</a:t>
            </a:r>
            <a:r>
              <a:rPr lang="en-US" altLang="zh-TW" sz="2000" dirty="0" smtClean="0">
                <a:latin typeface="+mn-ea"/>
              </a:rPr>
              <a:t>40</a:t>
            </a:r>
            <a:r>
              <a:rPr lang="zh-TW" altLang="en-US" sz="2000" dirty="0" smtClean="0">
                <a:latin typeface="+mn-ea"/>
              </a:rPr>
              <a:t>分</a:t>
            </a:r>
            <a:endParaRPr lang="zh-TW" altLang="en-US" sz="2000" dirty="0">
              <a:latin typeface="+mn-e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6613" y="10420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藝才、體育班</a:t>
            </a:r>
            <a:endParaRPr lang="zh-TW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58277" y="20797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</a:t>
            </a:r>
            <a:r>
              <a:rPr lang="zh-TW" altLang="en-US" dirty="0">
                <a:solidFill>
                  <a:schemeClr val="bg1"/>
                </a:solidFill>
              </a:rPr>
              <a:t>專</a:t>
            </a:r>
          </a:p>
        </p:txBody>
      </p:sp>
    </p:spTree>
    <p:extLst>
      <p:ext uri="{BB962C8B-B14F-4D97-AF65-F5344CB8AC3E}">
        <p14:creationId xmlns:p14="http://schemas.microsoft.com/office/powerpoint/2010/main" val="302211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636929"/>
            <a:ext cx="3459892" cy="170378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28218" y="387847"/>
            <a:ext cx="7260271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prstClr val="black"/>
                </a:solidFill>
              </a:rPr>
              <a:t>基北區 </a:t>
            </a:r>
            <a:r>
              <a:rPr lang="zh-TW" altLang="en-US" sz="4400" b="1" dirty="0" smtClean="0">
                <a:solidFill>
                  <a:srgbClr val="FF0000"/>
                </a:solidFill>
                <a:latin typeface="+mn-ea"/>
              </a:rPr>
              <a:t>高中職 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免試  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辦理方式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4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1339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2823020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3838809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809610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48436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分區免試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五專免試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2618509" y="1490227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 smtClean="0">
                <a:latin typeface="+mn-ea"/>
              </a:rPr>
              <a:t>國中生選填志願</a:t>
            </a:r>
            <a:endParaRPr lang="zh-TW" altLang="en-US" sz="3600" dirty="0">
              <a:latin typeface="+mn-ea"/>
            </a:endParaRPr>
          </a:p>
        </p:txBody>
      </p:sp>
      <p:sp>
        <p:nvSpPr>
          <p:cNvPr id="96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063823" y="1578228"/>
            <a:ext cx="470327" cy="470327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矩形 96"/>
          <p:cNvSpPr/>
          <p:nvPr/>
        </p:nvSpPr>
        <p:spPr>
          <a:xfrm>
            <a:off x="3107466" y="2234703"/>
            <a:ext cx="5854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latin typeface="+mn-ea"/>
              </a:rPr>
              <a:t>選填人數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未超過招生名額</a:t>
            </a:r>
          </a:p>
        </p:txBody>
      </p:sp>
      <p:sp>
        <p:nvSpPr>
          <p:cNvPr id="98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703361" y="2395182"/>
            <a:ext cx="326148" cy="326148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703361" y="4269641"/>
            <a:ext cx="326148" cy="326148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369311" y="2888998"/>
            <a:ext cx="6719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全額錄取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(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不須比 會考成績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)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cxnSp>
        <p:nvCxnSpPr>
          <p:cNvPr id="7" name="直線單箭頭接點 6"/>
          <p:cNvCxnSpPr>
            <a:endCxn id="2" idx="1"/>
          </p:cNvCxnSpPr>
          <p:nvPr/>
        </p:nvCxnSpPr>
        <p:spPr>
          <a:xfrm flipV="1">
            <a:off x="2828218" y="3150608"/>
            <a:ext cx="541093" cy="29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107466" y="4137053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選填人數超過招生名額</a:t>
            </a:r>
            <a:endParaRPr lang="zh-TW" altLang="en-US" sz="28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403767" y="484843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進行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超額比序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153" name="圓角矩形 152"/>
          <p:cNvSpPr/>
          <p:nvPr/>
        </p:nvSpPr>
        <p:spPr>
          <a:xfrm>
            <a:off x="6384489" y="276466"/>
            <a:ext cx="1258516" cy="806359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cxnSp>
        <p:nvCxnSpPr>
          <p:cNvPr id="154" name="直線單箭頭接點 153"/>
          <p:cNvCxnSpPr/>
          <p:nvPr/>
        </p:nvCxnSpPr>
        <p:spPr>
          <a:xfrm flipV="1">
            <a:off x="2821547" y="5075619"/>
            <a:ext cx="541093" cy="29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5859808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9"/>
            <a:ext cx="5195844" cy="166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40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067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40011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5703" y="181838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2829197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1289" y="4852371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產特、技優、實用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7152" y="50985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科學班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6087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考試分</a:t>
            </a:r>
            <a:r>
              <a:rPr lang="zh-TW" altLang="en-US" dirty="0">
                <a:solidFill>
                  <a:schemeClr val="bg1"/>
                </a:solidFill>
              </a:rPr>
              <a:t>發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07424" y="245696"/>
            <a:ext cx="8972537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/>
              <a:t>科學班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75732" y="1042032"/>
            <a:ext cx="858692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000" dirty="0">
                <a:latin typeface="+mn-ea"/>
              </a:rPr>
              <a:t>招生學校：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建國高中、師大附中、北一女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2000" dirty="0" smtClean="0">
                <a:latin typeface="+mn-ea"/>
              </a:rPr>
              <a:t>報考</a:t>
            </a:r>
            <a:r>
              <a:rPr lang="zh-TW" altLang="en-US" sz="2000" dirty="0">
                <a:latin typeface="+mn-ea"/>
              </a:rPr>
              <a:t>資格</a:t>
            </a:r>
            <a:r>
              <a:rPr lang="zh-TW" altLang="en-US" sz="2000" dirty="0" smtClean="0">
                <a:latin typeface="+mn-ea"/>
              </a:rPr>
              <a:t>：經</a:t>
            </a:r>
            <a:r>
              <a:rPr lang="zh-TW" altLang="en-US" sz="2000" dirty="0">
                <a:latin typeface="+mn-ea"/>
              </a:rPr>
              <a:t>學校推薦後，始得報考科學班；其推薦總人數，以應屆</a:t>
            </a:r>
            <a:r>
              <a:rPr lang="zh-TW" altLang="en-US" sz="2000" dirty="0" smtClean="0">
                <a:latin typeface="+mn-ea"/>
              </a:rPr>
              <a:t>畢業生</a:t>
            </a:r>
            <a:endParaRPr lang="en-US" altLang="zh-TW" sz="2000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zh-TW" sz="2000" dirty="0">
                <a:latin typeface="+mn-ea"/>
              </a:rPr>
              <a:t> </a:t>
            </a:r>
            <a:r>
              <a:rPr lang="en-US" altLang="zh-TW" sz="2000" dirty="0" smtClean="0">
                <a:latin typeface="+mn-ea"/>
              </a:rPr>
              <a:t>                 </a:t>
            </a:r>
            <a:r>
              <a:rPr lang="zh-TW" altLang="en-US" sz="2000" dirty="0" smtClean="0">
                <a:latin typeface="+mn-ea"/>
              </a:rPr>
              <a:t>總人數</a:t>
            </a:r>
            <a:r>
              <a:rPr lang="en-US" altLang="zh-TW" sz="2000" dirty="0" smtClean="0">
                <a:latin typeface="+mn-ea"/>
              </a:rPr>
              <a:t>20%</a:t>
            </a:r>
            <a:r>
              <a:rPr lang="zh-TW" altLang="en-US" sz="2000" dirty="0" smtClean="0">
                <a:latin typeface="+mn-ea"/>
              </a:rPr>
              <a:t>為限</a:t>
            </a:r>
            <a:r>
              <a:rPr lang="zh-TW" altLang="en-US" sz="2000" dirty="0">
                <a:latin typeface="+mn-ea"/>
              </a:rPr>
              <a:t>。同時具備條件一</a:t>
            </a:r>
            <a:r>
              <a:rPr lang="en-US" altLang="zh-TW" sz="2000" dirty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六項之一項</a:t>
            </a:r>
            <a:r>
              <a:rPr lang="en-US" altLang="zh-TW" sz="2000" dirty="0">
                <a:latin typeface="+mn-ea"/>
              </a:rPr>
              <a:t>)</a:t>
            </a:r>
            <a:r>
              <a:rPr lang="zh-TW" altLang="en-US" sz="2000" dirty="0">
                <a:latin typeface="+mn-ea"/>
              </a:rPr>
              <a:t>與條件</a:t>
            </a:r>
            <a:r>
              <a:rPr lang="zh-TW" altLang="en-US" sz="2000" dirty="0" smtClean="0">
                <a:latin typeface="+mn-ea"/>
              </a:rPr>
              <a:t>二者</a:t>
            </a:r>
            <a:r>
              <a:rPr lang="zh-TW" altLang="en-US" sz="2000" dirty="0">
                <a:latin typeface="+mn-ea"/>
              </a:rPr>
              <a:t>。</a:t>
            </a:r>
            <a:r>
              <a:rPr lang="en-US" altLang="zh-TW" sz="2000" dirty="0">
                <a:latin typeface="+mn-ea"/>
              </a:rPr>
              <a:t>(</a:t>
            </a:r>
            <a:r>
              <a:rPr lang="zh-TW" altLang="en-US" sz="2000" dirty="0" smtClean="0">
                <a:latin typeface="+mn-ea"/>
              </a:rPr>
              <a:t>詳</a:t>
            </a:r>
            <a:endParaRPr lang="en-US" altLang="zh-TW" sz="2000" dirty="0" smtClean="0">
              <a:latin typeface="+mn-ea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zh-TW" sz="2000" dirty="0">
                <a:latin typeface="+mn-ea"/>
              </a:rPr>
              <a:t> </a:t>
            </a:r>
            <a:r>
              <a:rPr lang="en-US" altLang="zh-TW" sz="2000" dirty="0" smtClean="0">
                <a:latin typeface="+mn-ea"/>
              </a:rPr>
              <a:t>                 </a:t>
            </a:r>
            <a:r>
              <a:rPr lang="zh-TW" altLang="en-US" sz="2000" dirty="0" smtClean="0">
                <a:latin typeface="+mn-ea"/>
              </a:rPr>
              <a:t>見</a:t>
            </a:r>
            <a:r>
              <a:rPr lang="zh-TW" altLang="en-US" sz="2000" dirty="0">
                <a:latin typeface="+mn-ea"/>
              </a:rPr>
              <a:t>簡章</a:t>
            </a:r>
            <a:r>
              <a:rPr lang="en-US" altLang="zh-TW" sz="2000" dirty="0">
                <a:latin typeface="+mn-ea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000" dirty="0" smtClean="0">
                <a:latin typeface="+mn-ea"/>
              </a:rPr>
              <a:t>招收</a:t>
            </a:r>
            <a:r>
              <a:rPr lang="zh-TW" altLang="en-US" sz="2000" dirty="0">
                <a:latin typeface="+mn-ea"/>
              </a:rPr>
              <a:t>人數：每校</a:t>
            </a:r>
            <a:r>
              <a:rPr lang="en-US" altLang="zh-TW" sz="2000" dirty="0">
                <a:latin typeface="+mn-ea"/>
              </a:rPr>
              <a:t>30 </a:t>
            </a:r>
            <a:r>
              <a:rPr lang="zh-TW" altLang="en-US" sz="2000" dirty="0" smtClean="0">
                <a:latin typeface="+mn-ea"/>
              </a:rPr>
              <a:t>名</a:t>
            </a:r>
            <a:r>
              <a:rPr lang="en-US" altLang="zh-TW" sz="2000" dirty="0" smtClean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含直接錄取至多○名，依各校簡章</a:t>
            </a:r>
            <a:r>
              <a:rPr lang="en-US" altLang="zh-TW" sz="2000" dirty="0" smtClean="0">
                <a:latin typeface="+mn-ea"/>
              </a:rPr>
              <a:t>)</a:t>
            </a:r>
            <a:endParaRPr lang="zh-TW" altLang="en-US" sz="20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000" dirty="0" smtClean="0">
                <a:latin typeface="+mn-ea"/>
              </a:rPr>
              <a:t>考試科目</a:t>
            </a:r>
            <a:r>
              <a:rPr lang="zh-TW" altLang="en-US" sz="2000" dirty="0">
                <a:latin typeface="+mn-ea"/>
              </a:rPr>
              <a:t>：科學能力檢定</a:t>
            </a:r>
            <a:endParaRPr lang="en-US" altLang="zh-TW" sz="20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000" dirty="0" smtClean="0">
                <a:latin typeface="+mn-ea"/>
              </a:rPr>
              <a:t>相關資訊請見</a:t>
            </a:r>
            <a:r>
              <a:rPr lang="zh-TW" altLang="en-US" sz="2000" dirty="0">
                <a:latin typeface="+mn-ea"/>
              </a:rPr>
              <a:t>招生學校</a:t>
            </a:r>
            <a:r>
              <a:rPr lang="zh-TW" altLang="en-US" sz="2000" dirty="0" smtClean="0">
                <a:latin typeface="+mn-ea"/>
              </a:rPr>
              <a:t>網頁或教務處</a:t>
            </a:r>
            <a:endParaRPr lang="zh-TW" altLang="en-US" sz="2000" dirty="0">
              <a:latin typeface="+mn-ea"/>
            </a:endParaRPr>
          </a:p>
        </p:txBody>
      </p:sp>
      <p:sp>
        <p:nvSpPr>
          <p:cNvPr id="24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36963" y="1142541"/>
            <a:ext cx="230888" cy="230888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36963" y="1582574"/>
            <a:ext cx="230888" cy="230888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51621" y="2730254"/>
            <a:ext cx="230888" cy="230888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44201" y="3085323"/>
            <a:ext cx="230888" cy="230888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51621" y="3838004"/>
            <a:ext cx="230888" cy="230888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96613" y="10420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藝才、體育班</a:t>
            </a:r>
            <a:endParaRPr lang="zh-TW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558277" y="20797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</a:t>
            </a:r>
            <a:r>
              <a:rPr lang="zh-TW" altLang="en-US" dirty="0">
                <a:solidFill>
                  <a:schemeClr val="bg1"/>
                </a:solidFill>
              </a:rPr>
              <a:t>專</a:t>
            </a:r>
          </a:p>
        </p:txBody>
      </p:sp>
    </p:spTree>
    <p:extLst>
      <p:ext uri="{BB962C8B-B14F-4D97-AF65-F5344CB8AC3E}">
        <p14:creationId xmlns:p14="http://schemas.microsoft.com/office/powerpoint/2010/main" val="33310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5699" y="4850825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特色招</a:t>
            </a:r>
            <a:r>
              <a:rPr lang="zh-TW" altLang="en-US" sz="2800" b="1" dirty="0"/>
              <a:t>生</a:t>
            </a:r>
            <a:endParaRPr lang="en-US" altLang="zh-TW" sz="2800" b="1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9"/>
            <a:ext cx="4922379" cy="166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41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067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3840011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5703" y="1818383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2829197"/>
            <a:ext cx="1762898" cy="861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1289" y="5851312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615" y="30755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職校專業群科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31626" y="409899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產特、技優、實用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7152" y="50985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科學班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00928" y="60999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考試分</a:t>
            </a:r>
            <a:r>
              <a:rPr lang="zh-TW" altLang="en-US" b="1" dirty="0"/>
              <a:t>發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0" y="412182"/>
            <a:ext cx="8640843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/>
              <a:t>考試分發  特</a:t>
            </a:r>
            <a:r>
              <a:rPr lang="zh-TW" altLang="en-US" sz="4400" b="1" dirty="0"/>
              <a:t>招</a:t>
            </a:r>
            <a:endParaRPr lang="en-US" sz="4400" b="1" dirty="0"/>
          </a:p>
        </p:txBody>
      </p:sp>
      <p:sp>
        <p:nvSpPr>
          <p:cNvPr id="24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41193" y="1392670"/>
            <a:ext cx="230888" cy="230888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76264" y="4586233"/>
            <a:ext cx="230888" cy="230888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38229" y="2568663"/>
            <a:ext cx="230888" cy="230888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38229" y="3003552"/>
            <a:ext cx="230888" cy="230888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38229" y="3788817"/>
            <a:ext cx="230888" cy="230888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2506448" y="1256948"/>
            <a:ext cx="942899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zh-TW" altLang="en-US" sz="2000" dirty="0">
                <a:latin typeface="+mn-ea"/>
              </a:rPr>
              <a:t>招生學校</a:t>
            </a:r>
            <a:r>
              <a:rPr lang="zh-TW" altLang="en-US" sz="2000" dirty="0" smtClean="0">
                <a:latin typeface="+mn-ea"/>
              </a:rPr>
              <a:t>：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政大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</a:rPr>
              <a:t>附中</a:t>
            </a:r>
            <a:r>
              <a:rPr lang="en-US" altLang="zh-TW" sz="2400" b="1" dirty="0">
                <a:solidFill>
                  <a:srgbClr val="0000FF"/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</a:rPr>
              <a:t>英語國際特色班</a:t>
            </a:r>
            <a:r>
              <a:rPr lang="en-US" altLang="zh-TW" sz="2400" b="1" dirty="0">
                <a:solidFill>
                  <a:srgbClr val="0000FF"/>
                </a:solidFill>
                <a:latin typeface="+mn-ea"/>
              </a:rPr>
              <a:t>)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、</a:t>
            </a:r>
            <a:endParaRPr lang="en-US" altLang="zh-TW" sz="2400" b="1" dirty="0" smtClean="0">
              <a:solidFill>
                <a:srgbClr val="0000FF"/>
              </a:solidFill>
              <a:latin typeface="+mn-ea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zh-TW" sz="24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+mn-ea"/>
              </a:rPr>
              <a:t>              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師大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</a:rPr>
              <a:t>附中</a:t>
            </a:r>
            <a:r>
              <a:rPr lang="en-US" altLang="zh-TW" sz="2400" b="1" dirty="0">
                <a:solidFill>
                  <a:srgbClr val="0000FF"/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</a:rPr>
              <a:t>資訊科學特色專班</a:t>
            </a:r>
            <a:r>
              <a:rPr lang="en-US" altLang="zh-TW" sz="2400" b="1" dirty="0" smtClean="0">
                <a:solidFill>
                  <a:srgbClr val="0000FF"/>
                </a:solidFill>
                <a:latin typeface="+mn-ea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               麗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</a:rPr>
              <a:t>山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高中</a:t>
            </a:r>
            <a:r>
              <a:rPr lang="en-US" altLang="zh-TW" sz="2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資訊科學特色專班</a:t>
            </a:r>
            <a:r>
              <a:rPr lang="en-US" altLang="zh-TW" sz="2400" b="1" dirty="0" smtClean="0">
                <a:solidFill>
                  <a:srgbClr val="0000FF"/>
                </a:solidFill>
                <a:latin typeface="+mn-ea"/>
              </a:rPr>
              <a:t>)</a:t>
            </a:r>
            <a:endParaRPr lang="zh-TW" altLang="en-US" sz="24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2000" dirty="0" smtClean="0">
                <a:latin typeface="+mn-ea"/>
              </a:rPr>
              <a:t>【</a:t>
            </a:r>
            <a:r>
              <a:rPr lang="zh-TW" altLang="en-US" sz="2000" dirty="0">
                <a:latin typeface="+mn-ea"/>
              </a:rPr>
              <a:t>擇</a:t>
            </a:r>
            <a:r>
              <a:rPr lang="zh-TW" altLang="en-US" sz="2000" dirty="0">
                <a:solidFill>
                  <a:schemeClr val="accent1"/>
                </a:solidFill>
                <a:latin typeface="+mn-ea"/>
              </a:rPr>
              <a:t>一校</a:t>
            </a:r>
            <a:r>
              <a:rPr lang="zh-TW" altLang="en-US" sz="2000" dirty="0">
                <a:latin typeface="+mn-ea"/>
              </a:rPr>
              <a:t>報名</a:t>
            </a:r>
            <a:r>
              <a:rPr lang="en-US" altLang="zh-TW" sz="2000" dirty="0">
                <a:latin typeface="+mn-ea"/>
              </a:rPr>
              <a:t>】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000" dirty="0">
                <a:latin typeface="+mn-ea"/>
              </a:rPr>
              <a:t>會考</a:t>
            </a:r>
            <a:r>
              <a:rPr lang="zh-TW" altLang="en-US" sz="2000" dirty="0" smtClean="0">
                <a:latin typeface="+mn-ea"/>
              </a:rPr>
              <a:t>成績為</a:t>
            </a:r>
            <a:r>
              <a:rPr lang="zh-TW" altLang="en-US" sz="2000" dirty="0">
                <a:latin typeface="+mn-ea"/>
              </a:rPr>
              <a:t>報名門檻。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考試科目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政大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附中</a:t>
            </a:r>
            <a:r>
              <a:rPr lang="en-US" altLang="zh-TW" sz="3200" dirty="0">
                <a:solidFill>
                  <a:srgbClr val="0000FF"/>
                </a:solidFill>
                <a:latin typeface="+mn-ea"/>
              </a:rPr>
              <a:t>(</a:t>
            </a:r>
            <a:r>
              <a:rPr lang="zh-TW" altLang="en-US" sz="3200" dirty="0">
                <a:solidFill>
                  <a:srgbClr val="0000FF"/>
                </a:solidFill>
                <a:latin typeface="+mn-ea"/>
              </a:rPr>
              <a:t>英文閱讀、英文聽力</a:t>
            </a:r>
            <a:r>
              <a:rPr lang="en-US" altLang="zh-TW" sz="3200" dirty="0" smtClean="0">
                <a:solidFill>
                  <a:srgbClr val="0000FF"/>
                </a:solidFill>
                <a:latin typeface="+mn-ea"/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          師大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附中及麗山高中</a:t>
            </a:r>
            <a:r>
              <a:rPr lang="en-US" altLang="zh-TW" sz="3200" dirty="0">
                <a:solidFill>
                  <a:srgbClr val="0000FF"/>
                </a:solidFill>
                <a:latin typeface="+mn-ea"/>
              </a:rPr>
              <a:t>(</a:t>
            </a:r>
            <a:r>
              <a:rPr lang="zh-TW" altLang="en-US" sz="3200" dirty="0">
                <a:solidFill>
                  <a:srgbClr val="0000FF"/>
                </a:solidFill>
                <a:latin typeface="+mn-ea"/>
              </a:rPr>
              <a:t>數學、</a:t>
            </a:r>
            <a:r>
              <a:rPr lang="zh-TW" altLang="en-US" sz="3200" dirty="0" smtClean="0">
                <a:solidFill>
                  <a:srgbClr val="0000FF"/>
                </a:solidFill>
                <a:latin typeface="+mn-ea"/>
              </a:rPr>
              <a:t>運算思維</a:t>
            </a:r>
            <a:r>
              <a:rPr lang="en-US" altLang="zh-TW" sz="3200" dirty="0">
                <a:solidFill>
                  <a:srgbClr val="0000FF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000" dirty="0" smtClean="0">
                <a:latin typeface="+mn-ea"/>
              </a:rPr>
              <a:t>相關資訊請見</a:t>
            </a:r>
            <a:r>
              <a:rPr lang="zh-TW" altLang="en-US" sz="2000" dirty="0">
                <a:latin typeface="+mn-ea"/>
              </a:rPr>
              <a:t>招生學校</a:t>
            </a:r>
            <a:r>
              <a:rPr lang="zh-TW" altLang="en-US" sz="2000" dirty="0" smtClean="0">
                <a:latin typeface="+mn-ea"/>
              </a:rPr>
              <a:t>網頁</a:t>
            </a:r>
            <a:endParaRPr lang="zh-TW" altLang="en-US" sz="2000" dirty="0">
              <a:latin typeface="+mn-ea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96613" y="10420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藝才、體育班</a:t>
            </a:r>
            <a:endParaRPr lang="zh-TW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558277" y="20797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</a:t>
            </a:r>
            <a:r>
              <a:rPr lang="zh-TW" altLang="en-US" dirty="0">
                <a:solidFill>
                  <a:schemeClr val="bg1"/>
                </a:solidFill>
              </a:rPr>
              <a:t>專</a:t>
            </a:r>
          </a:p>
        </p:txBody>
      </p:sp>
    </p:spTree>
    <p:extLst>
      <p:ext uri="{BB962C8B-B14F-4D97-AF65-F5344CB8AC3E}">
        <p14:creationId xmlns:p14="http://schemas.microsoft.com/office/powerpoint/2010/main" val="28471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40935"/>
            <a:ext cx="3264493" cy="16263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42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>
                <a:latin typeface="+mn-ea"/>
              </a:rPr>
              <a:t>免試</a:t>
            </a:r>
            <a:r>
              <a:rPr lang="zh-TW" altLang="en-US" sz="4400" b="1" dirty="0">
                <a:latin typeface="+mn-ea"/>
              </a:rPr>
              <a:t>入學</a:t>
            </a:r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模擬志願選填</a:t>
            </a:r>
            <a:endParaRPr lang="en-US" sz="4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96866" y="1318043"/>
            <a:ext cx="888682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latin typeface="+mn-ea"/>
              </a:rPr>
              <a:t>第一次</a:t>
            </a:r>
            <a:r>
              <a:rPr lang="zh-TW" altLang="en-US" sz="3200" b="1" dirty="0">
                <a:solidFill>
                  <a:srgbClr val="0000FF"/>
                </a:solidFill>
                <a:latin typeface="+mn-ea"/>
              </a:rPr>
              <a:t>模擬志願選</a:t>
            </a:r>
            <a:r>
              <a:rPr lang="zh-TW" altLang="en-US" sz="3200" b="1" dirty="0" smtClean="0">
                <a:solidFill>
                  <a:srgbClr val="0000FF"/>
                </a:solidFill>
                <a:latin typeface="+mn-ea"/>
              </a:rPr>
              <a:t>填</a:t>
            </a:r>
            <a:r>
              <a:rPr lang="zh-TW" altLang="en-US" sz="3200" dirty="0" smtClean="0">
                <a:latin typeface="+mn-ea"/>
              </a:rPr>
              <a:t>：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/>
            </a:r>
            <a:br>
              <a:rPr lang="zh-TW" altLang="en-US" sz="3200" dirty="0" smtClean="0">
                <a:solidFill>
                  <a:srgbClr val="FF0000"/>
                </a:solidFill>
                <a:latin typeface="+mn-ea"/>
              </a:rPr>
            </a:br>
            <a:r>
              <a:rPr lang="zh-TW" altLang="en-US" sz="3200" dirty="0" smtClean="0">
                <a:latin typeface="+mn-ea"/>
              </a:rPr>
              <a:t>（沒有</a:t>
            </a:r>
            <a:r>
              <a:rPr lang="zh-TW" altLang="en-US" sz="3200" dirty="0">
                <a:latin typeface="+mn-ea"/>
              </a:rPr>
              <a:t>特色招生志願的選填）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en-US" sz="3200" dirty="0">
                <a:latin typeface="+mn-ea"/>
              </a:rPr>
              <a:t>第二次模擬志願選填</a:t>
            </a:r>
            <a:r>
              <a:rPr lang="zh-TW" altLang="en-US" sz="3200" dirty="0" smtClean="0">
                <a:latin typeface="+mn-ea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+mn-ea"/>
              </a:rPr>
              <a:t/>
            </a:r>
            <a:br>
              <a:rPr lang="en-US" altLang="zh-TW" sz="3200" dirty="0">
                <a:solidFill>
                  <a:srgbClr val="FF0000"/>
                </a:solidFill>
                <a:latin typeface="+mn-ea"/>
              </a:rPr>
            </a:br>
            <a:r>
              <a:rPr lang="zh-TW" altLang="en-US" sz="3200" dirty="0">
                <a:latin typeface="+mn-ea"/>
              </a:rPr>
              <a:t>（包含特色招生志願的選填）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en-US" sz="3200" dirty="0">
                <a:latin typeface="+mn-ea"/>
              </a:rPr>
              <a:t>第三次模擬志願選填</a:t>
            </a:r>
            <a:r>
              <a:rPr lang="zh-TW" altLang="en-US" sz="3200" dirty="0" smtClean="0">
                <a:latin typeface="+mn-ea"/>
              </a:rPr>
              <a:t>： </a:t>
            </a:r>
            <a:r>
              <a:rPr lang="en-US" altLang="zh-TW" sz="3200" dirty="0">
                <a:latin typeface="+mn-ea"/>
              </a:rPr>
              <a:t>(</a:t>
            </a:r>
            <a:r>
              <a:rPr lang="zh-TW" altLang="en-US" sz="3200" dirty="0">
                <a:latin typeface="+mn-ea"/>
              </a:rPr>
              <a:t>模擬志願選填的資料可保留到正式選填時</a:t>
            </a:r>
            <a:r>
              <a:rPr lang="en-US" altLang="zh-TW" sz="3200" dirty="0">
                <a:latin typeface="+mn-ea"/>
              </a:rPr>
              <a:t>)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正式選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</a:rPr>
              <a:t>填</a:t>
            </a:r>
            <a:endParaRPr lang="zh-TW" altLang="en-US" sz="32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2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40935"/>
            <a:ext cx="4913833" cy="16263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43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zh-TW" altLang="en-US" sz="4400" b="1" dirty="0" smtClean="0">
                <a:latin typeface="+mn-ea"/>
              </a:rPr>
              <a:t>未來願</a:t>
            </a:r>
            <a:r>
              <a:rPr lang="zh-TW" altLang="en-US" sz="4400" b="1" dirty="0">
                <a:latin typeface="+mn-ea"/>
              </a:rPr>
              <a:t>景</a:t>
            </a:r>
          </a:p>
        </p:txBody>
      </p:sp>
      <p:grpSp>
        <p:nvGrpSpPr>
          <p:cNvPr id="7" name="群組 6"/>
          <p:cNvGrpSpPr>
            <a:grpSpLocks/>
          </p:cNvGrpSpPr>
          <p:nvPr/>
        </p:nvGrpSpPr>
        <p:grpSpPr bwMode="auto">
          <a:xfrm rot="19567985">
            <a:off x="1415310" y="1555572"/>
            <a:ext cx="2481263" cy="1795463"/>
            <a:chOff x="954278" y="1827505"/>
            <a:chExt cx="2481072" cy="1347216"/>
          </a:xfrm>
        </p:grpSpPr>
        <p:pic>
          <p:nvPicPr>
            <p:cNvPr id="8" name="圖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278" y="1827505"/>
              <a:ext cx="2481072" cy="1347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字方塊 6"/>
            <p:cNvSpPr txBox="1">
              <a:spLocks noChangeArrowheads="1"/>
            </p:cNvSpPr>
            <p:nvPr/>
          </p:nvSpPr>
          <p:spPr bwMode="auto">
            <a:xfrm>
              <a:off x="1320147" y="2389239"/>
              <a:ext cx="121058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學校近一點</a:t>
              </a:r>
            </a:p>
          </p:txBody>
        </p:sp>
      </p:grpSp>
      <p:grpSp>
        <p:nvGrpSpPr>
          <p:cNvPr id="12" name="群組 11"/>
          <p:cNvGrpSpPr>
            <a:grpSpLocks/>
          </p:cNvGrpSpPr>
          <p:nvPr/>
        </p:nvGrpSpPr>
        <p:grpSpPr bwMode="auto">
          <a:xfrm>
            <a:off x="1583851" y="4402464"/>
            <a:ext cx="2498669" cy="1442532"/>
            <a:chOff x="2995115" y="2953829"/>
            <a:chExt cx="2218944" cy="847344"/>
          </a:xfrm>
        </p:grpSpPr>
        <p:pic>
          <p:nvPicPr>
            <p:cNvPr id="13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115" y="2953829"/>
              <a:ext cx="2218944" cy="847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字方塊 7"/>
            <p:cNvSpPr txBox="1">
              <a:spLocks noChangeArrowheads="1"/>
            </p:cNvSpPr>
            <p:nvPr/>
          </p:nvSpPr>
          <p:spPr bwMode="auto">
            <a:xfrm>
              <a:off x="3281350" y="3262834"/>
              <a:ext cx="121058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睡眠多一點</a:t>
              </a:r>
            </a:p>
          </p:txBody>
        </p:sp>
      </p:grpSp>
      <p:grpSp>
        <p:nvGrpSpPr>
          <p:cNvPr id="15" name="群組 14"/>
          <p:cNvGrpSpPr>
            <a:grpSpLocks/>
          </p:cNvGrpSpPr>
          <p:nvPr/>
        </p:nvGrpSpPr>
        <p:grpSpPr bwMode="auto">
          <a:xfrm rot="9094427">
            <a:off x="7869702" y="3786095"/>
            <a:ext cx="2444750" cy="1726631"/>
            <a:chOff x="4790758" y="1836534"/>
            <a:chExt cx="2444496" cy="1054608"/>
          </a:xfrm>
        </p:grpSpPr>
        <p:pic>
          <p:nvPicPr>
            <p:cNvPr id="16" name="圖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758" y="1836534"/>
              <a:ext cx="2444496" cy="1054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字方塊 8"/>
            <p:cNvSpPr txBox="1">
              <a:spLocks noChangeArrowheads="1"/>
            </p:cNvSpPr>
            <p:nvPr/>
          </p:nvSpPr>
          <p:spPr bwMode="auto">
            <a:xfrm rot="10800000">
              <a:off x="5624428" y="2219653"/>
              <a:ext cx="121058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6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陪伴長一點</a:t>
              </a:r>
            </a:p>
          </p:txBody>
        </p:sp>
      </p:grpSp>
      <p:grpSp>
        <p:nvGrpSpPr>
          <p:cNvPr id="18" name="群組 17"/>
          <p:cNvGrpSpPr>
            <a:grpSpLocks/>
          </p:cNvGrpSpPr>
          <p:nvPr/>
        </p:nvGrpSpPr>
        <p:grpSpPr bwMode="auto">
          <a:xfrm>
            <a:off x="8224053" y="1300113"/>
            <a:ext cx="2298700" cy="2008188"/>
            <a:chOff x="5974443" y="2868195"/>
            <a:chExt cx="2298192" cy="1505712"/>
          </a:xfrm>
        </p:grpSpPr>
        <p:pic>
          <p:nvPicPr>
            <p:cNvPr id="19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4443" y="2868195"/>
              <a:ext cx="2298192" cy="15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字方塊 19"/>
            <p:cNvSpPr txBox="1"/>
            <p:nvPr/>
          </p:nvSpPr>
          <p:spPr>
            <a:xfrm>
              <a:off x="6669614" y="3285986"/>
              <a:ext cx="1006253" cy="4380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經濟壓力</a:t>
              </a:r>
            </a:p>
            <a:p>
              <a:pPr>
                <a:defRPr/>
              </a:pPr>
              <a:r>
                <a:rPr lang="zh-TW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 charset="0"/>
                  <a:ea typeface="Microsoft JhengHei" charset="0"/>
                  <a:cs typeface="Microsoft JhengHei" charset="0"/>
                </a:rPr>
                <a:t>少一點</a:t>
              </a:r>
            </a:p>
          </p:txBody>
        </p:sp>
      </p:grpSp>
      <p:grpSp>
        <p:nvGrpSpPr>
          <p:cNvPr id="21" name="群組 20"/>
          <p:cNvGrpSpPr>
            <a:grpSpLocks/>
          </p:cNvGrpSpPr>
          <p:nvPr/>
        </p:nvGrpSpPr>
        <p:grpSpPr bwMode="auto">
          <a:xfrm>
            <a:off x="4082520" y="2018706"/>
            <a:ext cx="3627438" cy="3694112"/>
            <a:chOff x="2635119" y="1814862"/>
            <a:chExt cx="3548768" cy="3548768"/>
          </a:xfrm>
        </p:grpSpPr>
        <p:pic>
          <p:nvPicPr>
            <p:cNvPr id="22" name="圖片 5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119" y="1814862"/>
              <a:ext cx="3548768" cy="3548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字方塊 21"/>
            <p:cNvSpPr txBox="1">
              <a:spLocks noChangeArrowheads="1"/>
            </p:cNvSpPr>
            <p:nvPr/>
          </p:nvSpPr>
          <p:spPr bwMode="auto">
            <a:xfrm>
              <a:off x="3440899" y="3192337"/>
              <a:ext cx="1937207" cy="679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1pPr>
              <a:lvl2pPr marL="7429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2pPr>
              <a:lvl3pPr marL="1143000" indent="-228600">
                <a:spcBef>
                  <a:spcPts val="8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3pPr>
              <a:lvl4pPr marL="16002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4pPr>
              <a:lvl5pPr marL="2057400" indent="-228600">
                <a:spcBef>
                  <a:spcPts val="6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讓孩子在新北</a:t>
              </a:r>
              <a:endPara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成為自己的明星</a:t>
              </a:r>
            </a:p>
          </p:txBody>
        </p:sp>
      </p:grpSp>
      <p:pic>
        <p:nvPicPr>
          <p:cNvPr id="24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38" y="5795165"/>
            <a:ext cx="1573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0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40935"/>
            <a:ext cx="2615014" cy="16263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44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1956986" y="383700"/>
            <a:ext cx="8466605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zh-TW" altLang="en-US" sz="4400" b="1" dirty="0" smtClean="0">
                <a:latin typeface="+mn-ea"/>
              </a:rPr>
              <a:t>多元</a:t>
            </a:r>
            <a:r>
              <a:rPr lang="zh-TW" altLang="en-US" sz="4400" b="1" dirty="0">
                <a:latin typeface="+mn-ea"/>
              </a:rPr>
              <a:t>入學諮詢管道</a:t>
            </a:r>
          </a:p>
        </p:txBody>
      </p:sp>
      <p:sp>
        <p:nvSpPr>
          <p:cNvPr id="3" name="矩形 2"/>
          <p:cNvSpPr/>
          <p:nvPr/>
        </p:nvSpPr>
        <p:spPr>
          <a:xfrm>
            <a:off x="2922661" y="1211404"/>
            <a:ext cx="69904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dirty="0" smtClean="0">
                <a:latin typeface="+mn-ea"/>
              </a:rPr>
              <a:t>國中</a:t>
            </a:r>
            <a:r>
              <a:rPr lang="zh-TW" altLang="en-US" sz="3200" dirty="0">
                <a:latin typeface="+mn-ea"/>
              </a:rPr>
              <a:t>畢業生適性入學宣導網站</a:t>
            </a:r>
            <a:endParaRPr lang="en-US" altLang="zh-TW" sz="3200" dirty="0">
              <a:latin typeface="+mn-ea"/>
            </a:endParaRPr>
          </a:p>
          <a:p>
            <a:pPr>
              <a:defRPr/>
            </a:pPr>
            <a:r>
              <a:rPr lang="en-US" altLang="zh-TW" sz="3200" dirty="0">
                <a:latin typeface="+mn-ea"/>
                <a:hlinkClick r:id="rId2"/>
              </a:rPr>
              <a:t>http://adapt.k12ea.gov.tw/</a:t>
            </a:r>
            <a:endParaRPr lang="en-US" altLang="zh-TW" sz="3200" dirty="0">
              <a:latin typeface="+mn-ea"/>
            </a:endParaRPr>
          </a:p>
          <a:p>
            <a:pPr>
              <a:defRPr/>
            </a:pPr>
            <a:r>
              <a:rPr lang="zh-TW" altLang="en-US" sz="3200" dirty="0">
                <a:latin typeface="+mn-ea"/>
              </a:rPr>
              <a:t>教育部十二年國民基本教育資訊網</a:t>
            </a:r>
            <a:endParaRPr lang="en-US" altLang="zh-TW" sz="3200" dirty="0">
              <a:latin typeface="+mn-ea"/>
            </a:endParaRPr>
          </a:p>
          <a:p>
            <a:pPr>
              <a:defRPr/>
            </a:pPr>
            <a:r>
              <a:rPr lang="en-US" altLang="zh-TW" sz="3200" dirty="0">
                <a:latin typeface="+mn-ea"/>
                <a:hlinkClick r:id="rId3"/>
              </a:rPr>
              <a:t>http://12basic.edu.tw/</a:t>
            </a:r>
            <a:endParaRPr lang="zh-TW" altLang="en-US" sz="3200" dirty="0">
              <a:latin typeface="+mn-ea"/>
            </a:endParaRPr>
          </a:p>
          <a:p>
            <a:pPr>
              <a:defRPr/>
            </a:pPr>
            <a:r>
              <a:rPr lang="zh-TW" altLang="en-US" sz="3200" dirty="0">
                <a:latin typeface="+mn-ea"/>
              </a:rPr>
              <a:t>十二年國教五專招生資訊網</a:t>
            </a:r>
            <a:endParaRPr lang="en-US" altLang="zh-TW" sz="3200" dirty="0">
              <a:latin typeface="+mn-ea"/>
            </a:endParaRPr>
          </a:p>
          <a:p>
            <a:pPr>
              <a:defRPr/>
            </a:pPr>
            <a:r>
              <a:rPr lang="en-US" altLang="zh-TW" sz="3200" dirty="0">
                <a:latin typeface="+mn-ea"/>
                <a:hlinkClick r:id="rId4"/>
              </a:rPr>
              <a:t>https://www.techadmi.edu.tw/</a:t>
            </a:r>
            <a:endParaRPr lang="zh-TW" altLang="en-US" sz="3200" dirty="0">
              <a:latin typeface="+mn-ea"/>
            </a:endParaRPr>
          </a:p>
          <a:p>
            <a:pPr>
              <a:defRPr/>
            </a:pPr>
            <a:r>
              <a:rPr lang="zh-TW" altLang="en-US" sz="3200" dirty="0">
                <a:latin typeface="+mn-ea"/>
              </a:rPr>
              <a:t>國中教育會考網站，網址</a:t>
            </a:r>
            <a:endParaRPr lang="en-US" altLang="zh-TW" sz="3200" dirty="0">
              <a:latin typeface="+mn-ea"/>
            </a:endParaRPr>
          </a:p>
          <a:p>
            <a:pPr>
              <a:defRPr/>
            </a:pPr>
            <a:r>
              <a:rPr lang="en-US" altLang="zh-TW" sz="3200" dirty="0">
                <a:latin typeface="+mn-ea"/>
                <a:hlinkClick r:id="rId5"/>
              </a:rPr>
              <a:t>https://cap.nace.edu.tw/</a:t>
            </a:r>
            <a:endParaRPr lang="zh-TW" altLang="en-US" sz="3200" dirty="0">
              <a:latin typeface="+mn-ea"/>
            </a:endParaRPr>
          </a:p>
          <a:p>
            <a:pPr>
              <a:defRPr/>
            </a:pPr>
            <a:r>
              <a:rPr lang="zh-TW" altLang="en-US" sz="3200" dirty="0">
                <a:latin typeface="+mn-ea"/>
              </a:rPr>
              <a:t>新北市中等教育資源網</a:t>
            </a:r>
            <a:endParaRPr lang="en-US" altLang="zh-TW" sz="3200" dirty="0">
              <a:latin typeface="+mn-ea"/>
            </a:endParaRPr>
          </a:p>
          <a:p>
            <a:pPr>
              <a:defRPr/>
            </a:pPr>
            <a:r>
              <a:rPr lang="en-US" altLang="zh-TW" sz="3200" dirty="0">
                <a:latin typeface="+mn-ea"/>
                <a:hlinkClick r:id="rId6"/>
              </a:rPr>
              <a:t>http://se.ntpc.edu.tw/</a:t>
            </a:r>
            <a:endParaRPr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90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感谢聆听表情包图片(第1页) - 一起扣扣网"/>
          <p:cNvSpPr>
            <a:spLocks noChangeAspect="1" noChangeArrowheads="1"/>
          </p:cNvSpPr>
          <p:nvPr/>
        </p:nvSpPr>
        <p:spPr bwMode="auto">
          <a:xfrm>
            <a:off x="1923990" y="14945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951" y="1404339"/>
            <a:ext cx="4408098" cy="44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9"/>
            <a:ext cx="4324865" cy="170378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5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1339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2823020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3838809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039" y="807307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48436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分區免試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五專免試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53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3283511" y="135258"/>
            <a:ext cx="6535562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800" b="1" dirty="0" smtClean="0">
                <a:latin typeface="+mn-ea"/>
              </a:rPr>
              <a:t>基北區  </a:t>
            </a:r>
            <a:r>
              <a:rPr lang="zh-TW" altLang="en-US" sz="4800" b="1" dirty="0" smtClean="0">
                <a:solidFill>
                  <a:srgbClr val="0000FF"/>
                </a:solidFill>
                <a:latin typeface="+mn-ea"/>
              </a:rPr>
              <a:t>高中職免試比</a:t>
            </a:r>
            <a:r>
              <a:rPr lang="zh-TW" altLang="en-US" sz="4800" b="1" dirty="0">
                <a:solidFill>
                  <a:srgbClr val="0000FF"/>
                </a:solidFill>
                <a:latin typeface="+mn-ea"/>
              </a:rPr>
              <a:t>序</a:t>
            </a:r>
            <a:endParaRPr lang="en-US" altLang="zh-TW" sz="4800" b="1" dirty="0" smtClean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1878307" y="1253026"/>
            <a:ext cx="98731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TW" altLang="en-US" sz="4400" b="1" dirty="0" smtClean="0">
                <a:solidFill>
                  <a:srgbClr val="0000FF"/>
                </a:solidFill>
                <a:latin typeface="+mn-ea"/>
              </a:rPr>
              <a:t>總積分</a:t>
            </a:r>
            <a:r>
              <a:rPr lang="en-US" altLang="zh-TW" sz="4400" b="1" dirty="0" smtClean="0">
                <a:latin typeface="+mn-ea"/>
              </a:rPr>
              <a:t>(</a:t>
            </a:r>
            <a:r>
              <a:rPr lang="en-US" altLang="zh-TW" sz="4400" b="1" dirty="0" smtClean="0">
                <a:solidFill>
                  <a:srgbClr val="0000FF"/>
                </a:solidFill>
                <a:latin typeface="+mn-ea"/>
              </a:rPr>
              <a:t>108</a:t>
            </a:r>
            <a:r>
              <a:rPr lang="en-US" altLang="zh-TW" sz="4400" b="1" dirty="0" smtClean="0">
                <a:latin typeface="+mn-ea"/>
              </a:rPr>
              <a:t>)</a:t>
            </a:r>
          </a:p>
          <a:p>
            <a:pPr fontAlgn="ctr"/>
            <a:endParaRPr lang="en-US" altLang="zh-TW" sz="1000" dirty="0" smtClean="0"/>
          </a:p>
          <a:p>
            <a:pPr fontAlgn="ctr"/>
            <a:r>
              <a:rPr lang="zh-TW" altLang="zh-TW" sz="3600" dirty="0">
                <a:solidFill>
                  <a:srgbClr val="FF0000"/>
                </a:solidFill>
                <a:latin typeface="+mn-ea"/>
              </a:rPr>
              <a:t>志願序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3600" dirty="0" smtClean="0">
                <a:solidFill>
                  <a:srgbClr val="0000FF"/>
                </a:solidFill>
                <a:latin typeface="+mn-ea"/>
              </a:rPr>
              <a:t>(36)</a:t>
            </a:r>
            <a:r>
              <a:rPr lang="zh-TW" altLang="en-US" sz="36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TW" sz="3600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zh-TW" altLang="zh-TW" sz="3600" dirty="0">
                <a:solidFill>
                  <a:srgbClr val="FF0000"/>
                </a:solidFill>
                <a:latin typeface="+mn-ea"/>
              </a:rPr>
              <a:t>教育會考</a:t>
            </a:r>
            <a:r>
              <a:rPr lang="en-US" altLang="zh-TW" sz="3600" dirty="0" smtClean="0">
                <a:solidFill>
                  <a:srgbClr val="0000FF"/>
                </a:solidFill>
                <a:latin typeface="+mn-ea"/>
              </a:rPr>
              <a:t>(36)</a:t>
            </a:r>
            <a:r>
              <a:rPr lang="zh-TW" altLang="en-US" sz="36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TW" sz="3600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zh-TW" altLang="en-US" sz="3600" dirty="0">
                <a:solidFill>
                  <a:srgbClr val="FF0000"/>
                </a:solidFill>
                <a:latin typeface="+mn-ea"/>
              </a:rPr>
              <a:t>多元</a:t>
            </a:r>
            <a:r>
              <a:rPr lang="zh-TW" altLang="zh-TW" sz="3600" dirty="0" smtClean="0">
                <a:solidFill>
                  <a:srgbClr val="FF0000"/>
                </a:solidFill>
                <a:latin typeface="+mn-ea"/>
              </a:rPr>
              <a:t>學習 </a:t>
            </a:r>
            <a:r>
              <a:rPr lang="en-US" altLang="zh-TW" sz="3600" dirty="0" smtClean="0">
                <a:solidFill>
                  <a:srgbClr val="0000FF"/>
                </a:solidFill>
                <a:latin typeface="+mn-ea"/>
              </a:rPr>
              <a:t>(36)</a:t>
            </a:r>
          </a:p>
          <a:p>
            <a:pPr fontAlgn="ctr"/>
            <a:endParaRPr lang="en-US" altLang="zh-TW" dirty="0" smtClean="0">
              <a:latin typeface="+mn-ea"/>
            </a:endParaRPr>
          </a:p>
          <a:p>
            <a:pPr marL="342900" indent="-342900" fontAlgn="ctr"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latin typeface="+mn-ea"/>
              </a:rPr>
              <a:t>志願序</a:t>
            </a:r>
            <a:r>
              <a:rPr lang="en-US" altLang="zh-TW" sz="2000" b="1" dirty="0" smtClean="0">
                <a:latin typeface="+mn-ea"/>
              </a:rPr>
              <a:t>(36)</a:t>
            </a:r>
          </a:p>
          <a:p>
            <a:pPr fontAlgn="ctr"/>
            <a:r>
              <a:rPr lang="zh-TW" altLang="en-US" sz="2000" dirty="0" smtClean="0">
                <a:latin typeface="+mn-ea"/>
              </a:rPr>
              <a:t>    </a:t>
            </a:r>
            <a:r>
              <a:rPr lang="en-US" altLang="zh-TW" b="1" dirty="0" smtClean="0">
                <a:solidFill>
                  <a:srgbClr val="00B0F0"/>
                </a:solidFill>
                <a:latin typeface="+mn-ea"/>
              </a:rPr>
              <a:t>1-5</a:t>
            </a:r>
            <a:r>
              <a:rPr lang="zh-TW" altLang="en-US" b="1" dirty="0" smtClean="0">
                <a:solidFill>
                  <a:srgbClr val="00B0F0"/>
                </a:solidFill>
                <a:latin typeface="+mn-ea"/>
              </a:rPr>
              <a:t>志願：</a:t>
            </a:r>
            <a:r>
              <a:rPr lang="en-US" altLang="zh-TW" b="1" dirty="0" smtClean="0">
                <a:solidFill>
                  <a:srgbClr val="00B0F0"/>
                </a:solidFill>
                <a:latin typeface="+mn-ea"/>
              </a:rPr>
              <a:t>36</a:t>
            </a:r>
            <a:r>
              <a:rPr lang="zh-TW" altLang="en-US" b="1" dirty="0" smtClean="0">
                <a:solidFill>
                  <a:srgbClr val="00B0F0"/>
                </a:solidFill>
                <a:latin typeface="+mn-ea"/>
              </a:rPr>
              <a:t>分</a:t>
            </a:r>
            <a:r>
              <a:rPr lang="zh-TW" altLang="en-US" dirty="0" smtClean="0">
                <a:latin typeface="+mn-ea"/>
              </a:rPr>
              <a:t>、</a:t>
            </a:r>
            <a:r>
              <a:rPr lang="en-US" altLang="zh-TW" dirty="0" smtClean="0">
                <a:latin typeface="+mn-ea"/>
              </a:rPr>
              <a:t>6-10</a:t>
            </a:r>
            <a:r>
              <a:rPr lang="zh-TW" altLang="en-US" dirty="0">
                <a:latin typeface="+mn-ea"/>
              </a:rPr>
              <a:t>志願</a:t>
            </a:r>
            <a:r>
              <a:rPr lang="zh-TW" altLang="en-US" dirty="0" smtClean="0">
                <a:latin typeface="+mn-ea"/>
              </a:rPr>
              <a:t>：</a:t>
            </a:r>
            <a:r>
              <a:rPr lang="en-US" altLang="zh-TW" dirty="0" smtClean="0">
                <a:latin typeface="+mn-ea"/>
              </a:rPr>
              <a:t>35</a:t>
            </a:r>
            <a:r>
              <a:rPr lang="zh-TW" altLang="en-US" dirty="0">
                <a:latin typeface="+mn-ea"/>
              </a:rPr>
              <a:t>分</a:t>
            </a:r>
            <a:r>
              <a:rPr lang="zh-TW" altLang="en-US" dirty="0" smtClean="0">
                <a:latin typeface="+mn-ea"/>
              </a:rPr>
              <a:t>、</a:t>
            </a:r>
            <a:r>
              <a:rPr lang="en-US" altLang="zh-TW" dirty="0" smtClean="0">
                <a:latin typeface="+mn-ea"/>
              </a:rPr>
              <a:t>11-15</a:t>
            </a:r>
            <a:r>
              <a:rPr lang="zh-TW" altLang="en-US" dirty="0" smtClean="0">
                <a:latin typeface="+mn-ea"/>
              </a:rPr>
              <a:t>志願：</a:t>
            </a:r>
            <a:r>
              <a:rPr lang="en-US" altLang="zh-TW" dirty="0" smtClean="0">
                <a:latin typeface="+mn-ea"/>
              </a:rPr>
              <a:t>34</a:t>
            </a:r>
            <a:r>
              <a:rPr lang="zh-TW" altLang="en-US" dirty="0" smtClean="0">
                <a:latin typeface="+mn-ea"/>
              </a:rPr>
              <a:t>分</a:t>
            </a:r>
            <a:endParaRPr lang="en-US" altLang="zh-TW" dirty="0">
              <a:latin typeface="+mn-ea"/>
            </a:endParaRPr>
          </a:p>
          <a:p>
            <a:pPr fontAlgn="ctr"/>
            <a:r>
              <a:rPr lang="zh-TW" altLang="en-US" dirty="0" smtClean="0">
                <a:latin typeface="+mn-ea"/>
              </a:rPr>
              <a:t>    </a:t>
            </a:r>
            <a:r>
              <a:rPr lang="en-US" altLang="zh-TW" dirty="0" smtClean="0">
                <a:latin typeface="+mn-ea"/>
              </a:rPr>
              <a:t>16-20</a:t>
            </a:r>
            <a:r>
              <a:rPr lang="zh-TW" altLang="en-US" dirty="0">
                <a:latin typeface="+mn-ea"/>
              </a:rPr>
              <a:t>志願</a:t>
            </a:r>
            <a:r>
              <a:rPr lang="zh-TW" altLang="en-US" dirty="0" smtClean="0">
                <a:latin typeface="+mn-ea"/>
              </a:rPr>
              <a:t>：</a:t>
            </a:r>
            <a:r>
              <a:rPr lang="en-US" altLang="zh-TW" dirty="0" smtClean="0">
                <a:latin typeface="+mn-ea"/>
              </a:rPr>
              <a:t>33</a:t>
            </a:r>
            <a:r>
              <a:rPr lang="zh-TW" altLang="en-US" dirty="0">
                <a:latin typeface="+mn-ea"/>
              </a:rPr>
              <a:t>分</a:t>
            </a:r>
            <a:r>
              <a:rPr lang="zh-TW" altLang="en-US" dirty="0" smtClean="0">
                <a:latin typeface="+mn-ea"/>
              </a:rPr>
              <a:t>、</a:t>
            </a:r>
            <a:r>
              <a:rPr lang="en-US" altLang="zh-TW" dirty="0" smtClean="0">
                <a:latin typeface="+mn-ea"/>
              </a:rPr>
              <a:t>21-</a:t>
            </a:r>
            <a:r>
              <a:rPr lang="en-US" altLang="zh-TW" sz="2000" b="1" dirty="0" smtClean="0">
                <a:solidFill>
                  <a:srgbClr val="00B0F0"/>
                </a:solidFill>
                <a:latin typeface="+mn-ea"/>
              </a:rPr>
              <a:t>30</a:t>
            </a:r>
            <a:r>
              <a:rPr lang="zh-TW" altLang="en-US" sz="2000" b="1" dirty="0">
                <a:solidFill>
                  <a:srgbClr val="00B0F0"/>
                </a:solidFill>
                <a:latin typeface="+mn-ea"/>
              </a:rPr>
              <a:t>志願</a:t>
            </a:r>
            <a:r>
              <a:rPr lang="zh-TW" altLang="en-US" dirty="0" smtClean="0">
                <a:latin typeface="+mn-ea"/>
              </a:rPr>
              <a:t>：</a:t>
            </a:r>
            <a:r>
              <a:rPr lang="en-US" altLang="zh-TW" dirty="0" smtClean="0">
                <a:latin typeface="+mn-ea"/>
              </a:rPr>
              <a:t>32</a:t>
            </a:r>
            <a:r>
              <a:rPr lang="zh-TW" altLang="en-US" dirty="0" smtClean="0">
                <a:latin typeface="+mn-ea"/>
              </a:rPr>
              <a:t>分</a:t>
            </a:r>
            <a:endParaRPr lang="en-US" altLang="zh-TW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教育會考</a:t>
            </a:r>
            <a:r>
              <a:rPr lang="en-US" altLang="zh-TW" sz="2000" b="1" dirty="0" smtClean="0">
                <a:latin typeface="+mn-ea"/>
              </a:rPr>
              <a:t>(36)-</a:t>
            </a:r>
            <a:r>
              <a:rPr lang="zh-TW" altLang="en-US" sz="2000" b="1" dirty="0">
                <a:solidFill>
                  <a:srgbClr val="FF0000"/>
                </a:solidFill>
              </a:rPr>
              <a:t>國</a:t>
            </a:r>
            <a:r>
              <a:rPr lang="en-US" altLang="zh-TW" sz="20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TW" altLang="en-US" sz="2000" b="1" dirty="0">
                <a:solidFill>
                  <a:srgbClr val="FF0000"/>
                </a:solidFill>
              </a:rPr>
              <a:t>數</a:t>
            </a:r>
            <a:r>
              <a:rPr lang="en-US" altLang="zh-TW" sz="20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TW" altLang="en-US" sz="2000" b="1" dirty="0">
                <a:solidFill>
                  <a:srgbClr val="FF0000"/>
                </a:solidFill>
              </a:rPr>
              <a:t>英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社</a:t>
            </a:r>
            <a:r>
              <a:rPr lang="en-US" altLang="zh-TW" sz="20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TW" altLang="en-US" sz="2000" b="1" dirty="0">
                <a:solidFill>
                  <a:srgbClr val="FF0000"/>
                </a:solidFill>
              </a:rPr>
              <a:t>自</a:t>
            </a:r>
            <a:r>
              <a:rPr lang="en-US" altLang="zh-TW" sz="20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寫作</a:t>
            </a:r>
            <a:endParaRPr lang="en-US" altLang="zh-TW" sz="2000" b="1" dirty="0" smtClean="0">
              <a:latin typeface="+mn-ea"/>
            </a:endParaRPr>
          </a:p>
          <a:p>
            <a:pPr marL="76200" indent="-76200">
              <a:lnSpc>
                <a:spcPct val="100000"/>
              </a:lnSpc>
              <a:spcAft>
                <a:spcPts val="0"/>
              </a:spcAft>
            </a:pPr>
            <a:r>
              <a:rPr lang="zh-TW" altLang="en-US" kern="100" dirty="0" smtClean="0">
                <a:latin typeface="+mj-ea"/>
              </a:rPr>
              <a:t>    五科</a:t>
            </a:r>
            <a:r>
              <a:rPr lang="en-US" altLang="zh-TW" kern="100" dirty="0" smtClean="0">
                <a:latin typeface="+mj-ea"/>
              </a:rPr>
              <a:t>(35)</a:t>
            </a:r>
            <a:r>
              <a:rPr lang="zh-TW" altLang="en-US" dirty="0" smtClean="0">
                <a:latin typeface="+mn-ea"/>
              </a:rPr>
              <a:t>：</a:t>
            </a:r>
            <a:r>
              <a:rPr lang="en-US" altLang="zh-TW" b="1" kern="100" dirty="0" smtClean="0">
                <a:solidFill>
                  <a:srgbClr val="00B0F0"/>
                </a:solidFill>
                <a:latin typeface="+mj-ea"/>
              </a:rPr>
              <a:t>A++</a:t>
            </a:r>
            <a:r>
              <a:rPr lang="zh-TW" altLang="en-US" b="1" kern="100" dirty="0" smtClean="0">
                <a:solidFill>
                  <a:srgbClr val="00B0F0"/>
                </a:solidFill>
                <a:latin typeface="+mj-ea"/>
              </a:rPr>
              <a:t> </a:t>
            </a:r>
            <a:r>
              <a:rPr lang="en-US" altLang="zh-TW" b="1" dirty="0" smtClean="0">
                <a:latin typeface="+mn-ea"/>
              </a:rPr>
              <a:t>:</a:t>
            </a:r>
            <a:r>
              <a:rPr lang="zh-TW" altLang="en-US" b="1" dirty="0" smtClean="0">
                <a:solidFill>
                  <a:srgbClr val="00B0F0"/>
                </a:solidFill>
                <a:latin typeface="+mn-ea"/>
              </a:rPr>
              <a:t> </a:t>
            </a:r>
            <a:r>
              <a:rPr lang="en-US" altLang="zh-TW" b="1" kern="100" dirty="0">
                <a:solidFill>
                  <a:srgbClr val="FF0000"/>
                </a:solidFill>
                <a:latin typeface="+mj-ea"/>
              </a:rPr>
              <a:t>7</a:t>
            </a:r>
            <a:r>
              <a:rPr lang="zh-TW" altLang="en-US" b="1" kern="100" dirty="0" smtClean="0">
                <a:solidFill>
                  <a:srgbClr val="FF0000"/>
                </a:solidFill>
                <a:latin typeface="+mj-ea"/>
              </a:rPr>
              <a:t>分</a:t>
            </a:r>
            <a:r>
              <a:rPr lang="zh-TW" altLang="en-US" dirty="0" smtClean="0">
                <a:latin typeface="+mn-ea"/>
              </a:rPr>
              <a:t>、</a:t>
            </a:r>
            <a:r>
              <a:rPr lang="en-US" altLang="zh-TW" b="1" kern="100" dirty="0" smtClean="0">
                <a:solidFill>
                  <a:srgbClr val="00B0F0"/>
                </a:solidFill>
                <a:latin typeface="+mj-ea"/>
              </a:rPr>
              <a:t>A+</a:t>
            </a:r>
            <a:r>
              <a:rPr lang="zh-TW" altLang="en-US" b="1" kern="100" dirty="0" smtClean="0">
                <a:solidFill>
                  <a:srgbClr val="00B0F0"/>
                </a:solidFill>
                <a:latin typeface="+mj-ea"/>
              </a:rPr>
              <a:t> </a:t>
            </a:r>
            <a:r>
              <a:rPr lang="en-US" altLang="zh-TW" dirty="0" smtClean="0">
                <a:latin typeface="+mn-ea"/>
              </a:rPr>
              <a:t>:</a:t>
            </a:r>
            <a:r>
              <a:rPr lang="zh-TW" altLang="en-US" dirty="0" smtClean="0">
                <a:latin typeface="+mn-ea"/>
              </a:rPr>
              <a:t> </a:t>
            </a:r>
            <a:r>
              <a:rPr lang="en-US" altLang="zh-TW" kern="100" dirty="0" smtClean="0">
                <a:latin typeface="+mj-ea"/>
              </a:rPr>
              <a:t>6</a:t>
            </a:r>
            <a:r>
              <a:rPr lang="zh-TW" altLang="en-US" kern="100" dirty="0" smtClean="0">
                <a:latin typeface="+mj-ea"/>
              </a:rPr>
              <a:t>分</a:t>
            </a:r>
            <a:r>
              <a:rPr lang="zh-TW" altLang="en-US" dirty="0" smtClean="0">
                <a:latin typeface="+mn-ea"/>
              </a:rPr>
              <a:t>、</a:t>
            </a:r>
            <a:r>
              <a:rPr lang="en-US" altLang="zh-TW" b="1" kern="100" dirty="0" smtClean="0">
                <a:solidFill>
                  <a:srgbClr val="00B0F0"/>
                </a:solidFill>
                <a:latin typeface="+mj-ea"/>
              </a:rPr>
              <a:t>A</a:t>
            </a:r>
            <a:r>
              <a:rPr lang="zh-TW" altLang="en-US" kern="100" dirty="0" smtClean="0">
                <a:latin typeface="+mj-ea"/>
              </a:rPr>
              <a:t> </a:t>
            </a:r>
            <a:r>
              <a:rPr lang="en-US" altLang="zh-TW" dirty="0" smtClean="0">
                <a:latin typeface="+mn-ea"/>
              </a:rPr>
              <a:t>:</a:t>
            </a:r>
            <a:r>
              <a:rPr lang="zh-TW" altLang="en-US" dirty="0" smtClean="0">
                <a:latin typeface="+mn-ea"/>
              </a:rPr>
              <a:t> </a:t>
            </a:r>
            <a:r>
              <a:rPr lang="en-US" altLang="zh-TW" kern="100" dirty="0" smtClean="0">
                <a:latin typeface="+mj-ea"/>
              </a:rPr>
              <a:t>5</a:t>
            </a:r>
            <a:r>
              <a:rPr lang="zh-TW" altLang="en-US" kern="100" dirty="0" smtClean="0">
                <a:latin typeface="+mj-ea"/>
              </a:rPr>
              <a:t>分</a:t>
            </a:r>
            <a:r>
              <a:rPr lang="zh-TW" altLang="en-US" dirty="0" smtClean="0">
                <a:latin typeface="+mn-ea"/>
              </a:rPr>
              <a:t>、</a:t>
            </a:r>
            <a:r>
              <a:rPr lang="en-US" altLang="zh-TW" b="1" kern="100" dirty="0" smtClean="0">
                <a:solidFill>
                  <a:srgbClr val="00B0F0"/>
                </a:solidFill>
                <a:latin typeface="+mj-ea"/>
              </a:rPr>
              <a:t>B++</a:t>
            </a:r>
            <a:r>
              <a:rPr lang="zh-TW" altLang="en-US" b="1" kern="100" dirty="0" smtClean="0">
                <a:solidFill>
                  <a:srgbClr val="00B0F0"/>
                </a:solidFill>
                <a:latin typeface="+mj-ea"/>
              </a:rPr>
              <a:t> </a:t>
            </a:r>
            <a:r>
              <a:rPr lang="en-US" altLang="zh-TW" dirty="0" smtClean="0">
                <a:latin typeface="+mn-ea"/>
              </a:rPr>
              <a:t>:</a:t>
            </a:r>
            <a:r>
              <a:rPr lang="zh-TW" altLang="en-US" dirty="0" smtClean="0">
                <a:latin typeface="+mn-ea"/>
              </a:rPr>
              <a:t> </a:t>
            </a:r>
            <a:r>
              <a:rPr lang="en-US" altLang="zh-TW" kern="100" dirty="0" smtClean="0">
                <a:latin typeface="+mj-ea"/>
              </a:rPr>
              <a:t>4</a:t>
            </a:r>
            <a:r>
              <a:rPr lang="zh-TW" altLang="en-US" kern="100" dirty="0" smtClean="0">
                <a:latin typeface="+mj-ea"/>
              </a:rPr>
              <a:t>分</a:t>
            </a:r>
            <a:r>
              <a:rPr lang="zh-TW" altLang="en-US" dirty="0" smtClean="0">
                <a:latin typeface="+mn-ea"/>
              </a:rPr>
              <a:t>、</a:t>
            </a:r>
            <a:r>
              <a:rPr lang="en-US" altLang="zh-TW" b="1" kern="100" dirty="0" smtClean="0">
                <a:solidFill>
                  <a:srgbClr val="00B0F0"/>
                </a:solidFill>
                <a:latin typeface="+mj-ea"/>
              </a:rPr>
              <a:t>B+</a:t>
            </a:r>
            <a:r>
              <a:rPr lang="zh-TW" altLang="en-US" kern="100" dirty="0" smtClean="0">
                <a:latin typeface="+mj-ea"/>
              </a:rPr>
              <a:t> </a:t>
            </a:r>
            <a:r>
              <a:rPr lang="en-US" altLang="zh-TW" dirty="0" smtClean="0">
                <a:latin typeface="+mn-ea"/>
              </a:rPr>
              <a:t>:</a:t>
            </a:r>
            <a:r>
              <a:rPr lang="zh-TW" altLang="en-US" dirty="0" smtClean="0">
                <a:latin typeface="+mn-ea"/>
              </a:rPr>
              <a:t> </a:t>
            </a:r>
            <a:r>
              <a:rPr lang="en-US" altLang="zh-TW" kern="100" dirty="0" smtClean="0">
                <a:latin typeface="+mj-ea"/>
              </a:rPr>
              <a:t>3</a:t>
            </a:r>
            <a:r>
              <a:rPr lang="zh-TW" altLang="en-US" kern="100" dirty="0" smtClean="0">
                <a:latin typeface="+mj-ea"/>
              </a:rPr>
              <a:t>分</a:t>
            </a:r>
            <a:r>
              <a:rPr lang="zh-TW" altLang="en-US" dirty="0" smtClean="0">
                <a:latin typeface="+mn-ea"/>
              </a:rPr>
              <a:t>、</a:t>
            </a:r>
            <a:r>
              <a:rPr lang="en-US" altLang="zh-TW" b="1" kern="100" dirty="0" smtClean="0">
                <a:solidFill>
                  <a:srgbClr val="00B0F0"/>
                </a:solidFill>
                <a:latin typeface="+mj-ea"/>
              </a:rPr>
              <a:t>B</a:t>
            </a:r>
            <a:r>
              <a:rPr lang="zh-TW" altLang="en-US" kern="100" dirty="0" smtClean="0">
                <a:latin typeface="+mj-ea"/>
              </a:rPr>
              <a:t> </a:t>
            </a:r>
            <a:r>
              <a:rPr lang="en-US" altLang="zh-TW" dirty="0" smtClean="0">
                <a:latin typeface="+mn-ea"/>
              </a:rPr>
              <a:t>:</a:t>
            </a:r>
            <a:r>
              <a:rPr lang="zh-TW" altLang="en-US" dirty="0" smtClean="0">
                <a:latin typeface="+mn-ea"/>
              </a:rPr>
              <a:t> </a:t>
            </a:r>
            <a:r>
              <a:rPr lang="en-US" altLang="zh-TW" kern="100" dirty="0" smtClean="0">
                <a:latin typeface="+mj-ea"/>
              </a:rPr>
              <a:t>2</a:t>
            </a:r>
            <a:r>
              <a:rPr lang="zh-TW" altLang="en-US" kern="100" dirty="0" smtClean="0">
                <a:latin typeface="+mj-ea"/>
              </a:rPr>
              <a:t>分</a:t>
            </a:r>
            <a:r>
              <a:rPr lang="zh-TW" altLang="en-US" dirty="0" smtClean="0">
                <a:latin typeface="+mn-ea"/>
              </a:rPr>
              <a:t>、</a:t>
            </a:r>
            <a:r>
              <a:rPr lang="en-US" altLang="zh-TW" b="1" kern="100" dirty="0" smtClean="0">
                <a:solidFill>
                  <a:srgbClr val="00B0F0"/>
                </a:solidFill>
                <a:latin typeface="+mj-ea"/>
              </a:rPr>
              <a:t>C</a:t>
            </a:r>
            <a:r>
              <a:rPr lang="zh-TW" altLang="en-US" kern="100" dirty="0" smtClean="0">
                <a:latin typeface="+mj-ea"/>
              </a:rPr>
              <a:t> </a:t>
            </a:r>
            <a:r>
              <a:rPr lang="en-US" altLang="zh-TW" dirty="0" smtClean="0">
                <a:latin typeface="+mn-ea"/>
              </a:rPr>
              <a:t>:</a:t>
            </a:r>
            <a:r>
              <a:rPr lang="zh-TW" altLang="en-US" dirty="0" smtClean="0">
                <a:latin typeface="+mn-ea"/>
              </a:rPr>
              <a:t> </a:t>
            </a:r>
            <a:r>
              <a:rPr lang="en-US" altLang="zh-TW" kern="100" dirty="0" smtClean="0">
                <a:latin typeface="+mj-ea"/>
              </a:rPr>
              <a:t>1</a:t>
            </a:r>
            <a:r>
              <a:rPr lang="zh-TW" altLang="en-US" kern="100" dirty="0" smtClean="0">
                <a:latin typeface="+mj-ea"/>
              </a:rPr>
              <a:t>分</a:t>
            </a:r>
            <a:endParaRPr lang="en-US" altLang="zh-TW" kern="100" dirty="0" smtClean="0">
              <a:latin typeface="+mj-ea"/>
            </a:endParaRPr>
          </a:p>
          <a:p>
            <a:r>
              <a:rPr lang="zh-TW" altLang="en-US" dirty="0" smtClean="0">
                <a:latin typeface="+mn-ea"/>
              </a:rPr>
              <a:t>    </a:t>
            </a:r>
            <a:r>
              <a:rPr lang="zh-TW" altLang="zh-TW" dirty="0" smtClean="0">
                <a:latin typeface="+mn-ea"/>
              </a:rPr>
              <a:t>寫作</a:t>
            </a:r>
            <a:r>
              <a:rPr lang="en-US" altLang="zh-TW" dirty="0" smtClean="0">
                <a:latin typeface="+mn-ea"/>
              </a:rPr>
              <a:t>(1)</a:t>
            </a:r>
            <a:r>
              <a:rPr lang="zh-TW" altLang="en-US" dirty="0" smtClean="0">
                <a:latin typeface="+mn-ea"/>
              </a:rPr>
              <a:t>：</a:t>
            </a:r>
            <a:r>
              <a:rPr lang="en-US" altLang="zh-TW" b="1" dirty="0">
                <a:solidFill>
                  <a:srgbClr val="00B0F0"/>
                </a:solidFill>
                <a:latin typeface="+mn-ea"/>
              </a:rPr>
              <a:t>6</a:t>
            </a:r>
            <a:r>
              <a:rPr lang="zh-TW" altLang="en-US" b="1" dirty="0" smtClean="0">
                <a:solidFill>
                  <a:srgbClr val="00B0F0"/>
                </a:solidFill>
                <a:latin typeface="+mn-ea"/>
              </a:rPr>
              <a:t>級：</a:t>
            </a:r>
            <a:r>
              <a:rPr lang="en-US" altLang="zh-TW" b="1" dirty="0" smtClean="0">
                <a:solidFill>
                  <a:srgbClr val="00B0F0"/>
                </a:solidFill>
                <a:latin typeface="+mn-ea"/>
              </a:rPr>
              <a:t>1</a:t>
            </a:r>
            <a:r>
              <a:rPr lang="zh-TW" altLang="en-US" b="1" dirty="0" smtClean="0">
                <a:solidFill>
                  <a:srgbClr val="00B0F0"/>
                </a:solidFill>
                <a:latin typeface="+mn-ea"/>
              </a:rPr>
              <a:t>分</a:t>
            </a:r>
            <a:r>
              <a:rPr lang="zh-TW" altLang="en-US" dirty="0" smtClean="0">
                <a:latin typeface="+mn-ea"/>
              </a:rPr>
              <a:t>、</a:t>
            </a:r>
            <a:r>
              <a:rPr lang="en-US" altLang="zh-TW" dirty="0" smtClean="0">
                <a:latin typeface="+mn-ea"/>
              </a:rPr>
              <a:t>5</a:t>
            </a:r>
            <a:r>
              <a:rPr lang="zh-TW" altLang="en-US" dirty="0" smtClean="0">
                <a:latin typeface="+mn-ea"/>
              </a:rPr>
              <a:t>級：</a:t>
            </a:r>
            <a:r>
              <a:rPr lang="en-US" altLang="zh-TW" dirty="0" smtClean="0">
                <a:latin typeface="+mn-ea"/>
              </a:rPr>
              <a:t>0.8</a:t>
            </a:r>
            <a:r>
              <a:rPr lang="zh-TW" altLang="en-US" dirty="0" smtClean="0">
                <a:latin typeface="+mn-ea"/>
              </a:rPr>
              <a:t>分、</a:t>
            </a:r>
            <a:r>
              <a:rPr lang="en-US" altLang="zh-TW" dirty="0" smtClean="0">
                <a:latin typeface="+mn-ea"/>
              </a:rPr>
              <a:t>4</a:t>
            </a:r>
            <a:r>
              <a:rPr lang="zh-TW" altLang="en-US" dirty="0" smtClean="0">
                <a:latin typeface="+mn-ea"/>
              </a:rPr>
              <a:t>級：</a:t>
            </a:r>
            <a:r>
              <a:rPr lang="en-US" altLang="zh-TW" dirty="0" smtClean="0">
                <a:latin typeface="+mn-ea"/>
              </a:rPr>
              <a:t>0.6</a:t>
            </a:r>
            <a:r>
              <a:rPr lang="zh-TW" altLang="en-US" dirty="0" smtClean="0">
                <a:latin typeface="+mn-ea"/>
              </a:rPr>
              <a:t>分、</a:t>
            </a:r>
            <a:r>
              <a:rPr lang="en-US" altLang="zh-TW" dirty="0" smtClean="0">
                <a:latin typeface="+mn-ea"/>
              </a:rPr>
              <a:t>3</a:t>
            </a:r>
            <a:r>
              <a:rPr lang="zh-TW" altLang="en-US" dirty="0" smtClean="0">
                <a:latin typeface="+mn-ea"/>
              </a:rPr>
              <a:t>級：</a:t>
            </a:r>
            <a:r>
              <a:rPr lang="en-US" altLang="zh-TW" dirty="0" smtClean="0">
                <a:latin typeface="+mn-ea"/>
              </a:rPr>
              <a:t>0.4</a:t>
            </a:r>
            <a:r>
              <a:rPr lang="zh-TW" altLang="en-US" dirty="0" smtClean="0">
                <a:latin typeface="+mn-ea"/>
              </a:rPr>
              <a:t>分、</a:t>
            </a:r>
            <a:r>
              <a:rPr lang="en-US" altLang="zh-TW" dirty="0" smtClean="0">
                <a:latin typeface="+mn-ea"/>
              </a:rPr>
              <a:t>2</a:t>
            </a:r>
            <a:r>
              <a:rPr lang="zh-TW" altLang="en-US" dirty="0" smtClean="0">
                <a:latin typeface="+mn-ea"/>
              </a:rPr>
              <a:t>級：</a:t>
            </a:r>
            <a:r>
              <a:rPr lang="en-US" altLang="zh-TW" dirty="0" smtClean="0">
                <a:latin typeface="+mn-ea"/>
              </a:rPr>
              <a:t>0.2</a:t>
            </a:r>
            <a:r>
              <a:rPr lang="zh-TW" altLang="en-US" dirty="0" smtClean="0">
                <a:latin typeface="+mn-ea"/>
              </a:rPr>
              <a:t>分、</a:t>
            </a:r>
            <a:r>
              <a:rPr lang="en-US" altLang="zh-TW" dirty="0" smtClean="0">
                <a:latin typeface="+mn-ea"/>
              </a:rPr>
              <a:t>1</a:t>
            </a:r>
            <a:r>
              <a:rPr lang="zh-TW" altLang="en-US" dirty="0" smtClean="0">
                <a:latin typeface="+mn-ea"/>
              </a:rPr>
              <a:t>級：</a:t>
            </a:r>
            <a:r>
              <a:rPr lang="en-US" altLang="zh-TW" dirty="0" smtClean="0">
                <a:latin typeface="+mn-ea"/>
              </a:rPr>
              <a:t>0.1</a:t>
            </a:r>
            <a:r>
              <a:rPr lang="zh-TW" altLang="en-US" dirty="0" smtClean="0">
                <a:latin typeface="+mn-ea"/>
              </a:rPr>
              <a:t>分</a:t>
            </a:r>
            <a:endParaRPr lang="en-US" altLang="zh-TW" dirty="0" smtClean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zh-TW" sz="2000" b="1" dirty="0">
                <a:latin typeface="+mn-ea"/>
              </a:rPr>
              <a:t>多元學習</a:t>
            </a:r>
            <a:r>
              <a:rPr lang="zh-TW" altLang="zh-TW" sz="2000" b="1" dirty="0" smtClean="0">
                <a:latin typeface="+mn-ea"/>
              </a:rPr>
              <a:t>表現</a:t>
            </a:r>
            <a:r>
              <a:rPr lang="en-US" altLang="zh-TW" sz="2000" b="1" dirty="0" smtClean="0">
                <a:latin typeface="+mn-ea"/>
              </a:rPr>
              <a:t>(36)</a:t>
            </a:r>
            <a:endParaRPr lang="en-US" altLang="zh-TW" sz="2000" b="1" dirty="0" smtClean="0">
              <a:solidFill>
                <a:srgbClr val="FF0000"/>
              </a:solidFill>
              <a:latin typeface="+mn-ea"/>
            </a:endParaRPr>
          </a:p>
          <a:p>
            <a:pPr fontAlgn="ctr"/>
            <a:r>
              <a:rPr lang="zh-TW" altLang="en-US" dirty="0" smtClean="0">
                <a:latin typeface="+mn-ea"/>
              </a:rPr>
              <a:t>    均衡學習</a:t>
            </a:r>
            <a:r>
              <a:rPr lang="en-US" altLang="zh-TW" dirty="0" smtClean="0">
                <a:latin typeface="+mn-ea"/>
              </a:rPr>
              <a:t>(21)</a:t>
            </a:r>
            <a:r>
              <a:rPr lang="zh-TW" altLang="en-US" dirty="0" smtClean="0">
                <a:latin typeface="+mn-ea"/>
              </a:rPr>
              <a:t>：</a:t>
            </a:r>
            <a:r>
              <a:rPr lang="zh-TW" altLang="en-US" b="1" dirty="0" smtClean="0">
                <a:latin typeface="+mn-ea"/>
              </a:rPr>
              <a:t>健</a:t>
            </a:r>
            <a:r>
              <a:rPr lang="zh-TW" altLang="en-US" b="1" dirty="0">
                <a:latin typeface="+mn-ea"/>
              </a:rPr>
              <a:t>體、藝文、</a:t>
            </a:r>
            <a:r>
              <a:rPr lang="zh-TW" altLang="en-US" b="1" dirty="0" smtClean="0">
                <a:latin typeface="+mn-ea"/>
              </a:rPr>
              <a:t>綜合</a:t>
            </a:r>
            <a:r>
              <a:rPr lang="zh-TW" altLang="en-US" dirty="0" smtClean="0">
                <a:latin typeface="+mn-ea"/>
              </a:rPr>
              <a:t>三領域    </a:t>
            </a:r>
            <a:r>
              <a:rPr lang="en-US" altLang="zh-TW" b="1" dirty="0">
                <a:solidFill>
                  <a:srgbClr val="00B0F0"/>
                </a:solidFill>
                <a:latin typeface="+mn-ea"/>
              </a:rPr>
              <a:t>7</a:t>
            </a:r>
            <a:r>
              <a:rPr lang="zh-TW" altLang="en-US" b="1" dirty="0" smtClean="0">
                <a:solidFill>
                  <a:srgbClr val="00B0F0"/>
                </a:solidFill>
                <a:latin typeface="+mn-ea"/>
              </a:rPr>
              <a:t>分*</a:t>
            </a:r>
            <a:r>
              <a:rPr lang="en-US" altLang="zh-TW" b="1" dirty="0" smtClean="0">
                <a:solidFill>
                  <a:srgbClr val="00B0F0"/>
                </a:solidFill>
                <a:latin typeface="+mn-ea"/>
              </a:rPr>
              <a:t>3=21</a:t>
            </a:r>
            <a:r>
              <a:rPr lang="zh-TW" altLang="en-US" b="1" dirty="0" smtClean="0">
                <a:solidFill>
                  <a:srgbClr val="00B0F0"/>
                </a:solidFill>
                <a:latin typeface="+mn-ea"/>
              </a:rPr>
              <a:t>  </a:t>
            </a:r>
            <a:r>
              <a:rPr lang="zh-TW" altLang="en-US" dirty="0" smtClean="0">
                <a:latin typeface="+mn-ea"/>
              </a:rPr>
              <a:t> 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b="1" dirty="0">
                <a:solidFill>
                  <a:srgbClr val="00B0F0"/>
                </a:solidFill>
                <a:latin typeface="+mn-ea"/>
              </a:rPr>
              <a:t>五學期平均成績及格</a:t>
            </a:r>
            <a:r>
              <a:rPr lang="en-US" altLang="zh-TW" dirty="0">
                <a:latin typeface="+mn-ea"/>
              </a:rPr>
              <a:t>)</a:t>
            </a:r>
          </a:p>
          <a:p>
            <a:r>
              <a:rPr lang="zh-TW" altLang="en-US" dirty="0" smtClean="0">
                <a:latin typeface="+mn-ea"/>
              </a:rPr>
              <a:t>    服務學習</a:t>
            </a:r>
            <a:r>
              <a:rPr lang="en-US" altLang="zh-TW" dirty="0" smtClean="0">
                <a:latin typeface="+mn-ea"/>
              </a:rPr>
              <a:t>(15)</a:t>
            </a:r>
            <a:r>
              <a:rPr lang="zh-TW" altLang="en-US" dirty="0" smtClean="0">
                <a:latin typeface="+mn-ea"/>
              </a:rPr>
              <a:t>：</a:t>
            </a:r>
            <a:r>
              <a:rPr lang="en-US" altLang="zh-TW" kern="100" dirty="0">
                <a:latin typeface="+mn-ea"/>
              </a:rPr>
              <a:t>1</a:t>
            </a:r>
            <a:r>
              <a:rPr lang="en-US" altLang="zh-TW" kern="100" dirty="0" smtClean="0">
                <a:latin typeface="+mn-ea"/>
              </a:rPr>
              <a:t>.</a:t>
            </a:r>
            <a:r>
              <a:rPr lang="zh-TW" altLang="zh-TW" kern="100" dirty="0">
                <a:latin typeface="+mn-ea"/>
              </a:rPr>
              <a:t>每學期服務滿</a:t>
            </a:r>
            <a:r>
              <a:rPr lang="en-US" altLang="zh-TW" kern="100" dirty="0">
                <a:latin typeface="+mn-ea"/>
              </a:rPr>
              <a:t>6</a:t>
            </a:r>
            <a:r>
              <a:rPr lang="zh-TW" altLang="zh-TW" kern="100" dirty="0">
                <a:latin typeface="+mn-ea"/>
              </a:rPr>
              <a:t>小時以上</a:t>
            </a:r>
            <a:r>
              <a:rPr lang="en-US" altLang="zh-TW" kern="100" dirty="0">
                <a:latin typeface="+mn-ea"/>
              </a:rPr>
              <a:t>5</a:t>
            </a:r>
            <a:r>
              <a:rPr lang="zh-TW" altLang="zh-TW" kern="100" dirty="0" smtClean="0">
                <a:latin typeface="+mn-ea"/>
              </a:rPr>
              <a:t>分</a:t>
            </a:r>
            <a:endParaRPr lang="en-US" altLang="zh-TW" kern="100" dirty="0" smtClean="0">
              <a:latin typeface="+mn-ea"/>
            </a:endParaRPr>
          </a:p>
          <a:p>
            <a:r>
              <a:rPr lang="zh-TW" altLang="en-US" kern="100" dirty="0" smtClean="0">
                <a:latin typeface="+mn-ea"/>
              </a:rPr>
              <a:t>                            </a:t>
            </a:r>
            <a:r>
              <a:rPr lang="en-US" altLang="zh-TW" kern="100" dirty="0" smtClean="0">
                <a:latin typeface="+mn-ea"/>
              </a:rPr>
              <a:t>2.</a:t>
            </a:r>
            <a:r>
              <a:rPr lang="zh-TW" altLang="zh-TW" kern="100" dirty="0" smtClean="0">
                <a:latin typeface="+mn-ea"/>
              </a:rPr>
              <a:t>由</a:t>
            </a:r>
            <a:r>
              <a:rPr lang="zh-TW" altLang="zh-TW" kern="100" dirty="0">
                <a:latin typeface="+mn-ea"/>
              </a:rPr>
              <a:t>國中學校認證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TW" altLang="en-US" kern="100" dirty="0" smtClean="0">
                <a:latin typeface="+mn-ea"/>
              </a:rPr>
              <a:t>                            </a:t>
            </a:r>
            <a:r>
              <a:rPr lang="en-US" altLang="zh-TW" kern="100" dirty="0">
                <a:latin typeface="+mn-ea"/>
              </a:rPr>
              <a:t>3</a:t>
            </a:r>
            <a:r>
              <a:rPr lang="en-US" altLang="zh-TW" kern="100" dirty="0" smtClean="0">
                <a:latin typeface="+mn-ea"/>
              </a:rPr>
              <a:t>.</a:t>
            </a:r>
            <a:r>
              <a:rPr lang="zh-TW" altLang="zh-TW" kern="100" dirty="0">
                <a:latin typeface="+mn-ea"/>
              </a:rPr>
              <a:t>採計期間</a:t>
            </a:r>
            <a:r>
              <a:rPr lang="zh-TW" altLang="zh-TW" kern="100" dirty="0" smtClean="0">
                <a:latin typeface="+mn-ea"/>
              </a:rPr>
              <a:t>為</a:t>
            </a:r>
            <a:r>
              <a:rPr lang="zh-TW" altLang="en-US" kern="100" dirty="0" smtClean="0">
                <a:solidFill>
                  <a:schemeClr val="accent1"/>
                </a:solidFill>
                <a:latin typeface="+mn-ea"/>
              </a:rPr>
              <a:t>七</a:t>
            </a:r>
            <a:r>
              <a:rPr lang="zh-TW" altLang="zh-TW" kern="100" dirty="0" smtClean="0">
                <a:solidFill>
                  <a:schemeClr val="accent1"/>
                </a:solidFill>
                <a:latin typeface="+mn-ea"/>
              </a:rPr>
              <a:t>上至</a:t>
            </a:r>
            <a:r>
              <a:rPr lang="zh-TW" altLang="en-US" kern="100" dirty="0" smtClean="0">
                <a:solidFill>
                  <a:schemeClr val="accent1"/>
                </a:solidFill>
                <a:latin typeface="+mn-ea"/>
              </a:rPr>
              <a:t>九</a:t>
            </a:r>
            <a:r>
              <a:rPr lang="zh-TW" altLang="zh-TW" kern="100" dirty="0" smtClean="0">
                <a:solidFill>
                  <a:schemeClr val="accent1"/>
                </a:solidFill>
                <a:latin typeface="+mn-ea"/>
              </a:rPr>
              <a:t>上</a:t>
            </a:r>
            <a:endParaRPr lang="en-US" altLang="zh-TW" kern="100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TW" altLang="en-US" kern="100" dirty="0" smtClean="0">
                <a:latin typeface="+mn-ea"/>
              </a:rPr>
              <a:t>                            </a:t>
            </a:r>
            <a:r>
              <a:rPr lang="en-US" altLang="zh-TW" kern="100" dirty="0">
                <a:latin typeface="+mn-ea"/>
              </a:rPr>
              <a:t>4</a:t>
            </a:r>
            <a:r>
              <a:rPr lang="en-US" altLang="zh-TW" kern="100" dirty="0" smtClean="0">
                <a:latin typeface="+mn-ea"/>
              </a:rPr>
              <a:t>.</a:t>
            </a:r>
            <a:r>
              <a:rPr lang="zh-TW" altLang="zh-TW" kern="100" dirty="0">
                <a:latin typeface="+mn-ea"/>
              </a:rPr>
              <a:t>非應屆畢</a:t>
            </a:r>
            <a:r>
              <a:rPr lang="en-US" altLang="zh-TW" kern="100" dirty="0">
                <a:latin typeface="+mn-ea"/>
              </a:rPr>
              <a:t>(</a:t>
            </a:r>
            <a:r>
              <a:rPr lang="zh-TW" altLang="zh-TW" kern="100" dirty="0">
                <a:latin typeface="+mn-ea"/>
              </a:rPr>
              <a:t>結</a:t>
            </a:r>
            <a:r>
              <a:rPr lang="en-US" altLang="zh-TW" kern="100" dirty="0">
                <a:latin typeface="+mn-ea"/>
              </a:rPr>
              <a:t>)</a:t>
            </a:r>
            <a:r>
              <a:rPr lang="zh-TW" altLang="zh-TW" kern="100" dirty="0">
                <a:latin typeface="+mn-ea"/>
              </a:rPr>
              <a:t>業生服務學習</a:t>
            </a:r>
            <a:r>
              <a:rPr lang="zh-TW" altLang="zh-TW" kern="100" dirty="0" smtClean="0">
                <a:latin typeface="+mn-ea"/>
              </a:rPr>
              <a:t>時數</a:t>
            </a:r>
            <a:r>
              <a:rPr lang="zh-TW" altLang="zh-TW" kern="100" dirty="0">
                <a:latin typeface="+mn-ea"/>
              </a:rPr>
              <a:t>採計，除上採計期間外</a:t>
            </a:r>
            <a:r>
              <a:rPr lang="zh-TW" altLang="zh-TW" kern="100" dirty="0" smtClean="0">
                <a:latin typeface="+mn-ea"/>
              </a:rPr>
              <a:t>，亦得選擇國中在學</a:t>
            </a:r>
            <a:endParaRPr lang="en-US" altLang="zh-TW" kern="100" dirty="0" smtClean="0">
              <a:latin typeface="+mn-ea"/>
            </a:endParaRPr>
          </a:p>
          <a:p>
            <a:pPr marL="76200" indent="-76200">
              <a:lnSpc>
                <a:spcPct val="100000"/>
              </a:lnSpc>
              <a:spcAft>
                <a:spcPts val="0"/>
              </a:spcAft>
            </a:pPr>
            <a:r>
              <a:rPr lang="zh-TW" altLang="en-US" kern="100" dirty="0">
                <a:latin typeface="+mn-ea"/>
              </a:rPr>
              <a:t> </a:t>
            </a:r>
            <a:r>
              <a:rPr lang="zh-TW" altLang="en-US" kern="100" dirty="0" smtClean="0">
                <a:latin typeface="+mn-ea"/>
              </a:rPr>
              <a:t>                              </a:t>
            </a:r>
            <a:r>
              <a:rPr lang="zh-TW" altLang="zh-TW" kern="100" dirty="0" smtClean="0">
                <a:latin typeface="+mn-ea"/>
              </a:rPr>
              <a:t>期間</a:t>
            </a:r>
            <a:r>
              <a:rPr lang="zh-TW" altLang="en-US" kern="100" dirty="0" smtClean="0">
                <a:latin typeface="+mn-ea"/>
              </a:rPr>
              <a:t>，</a:t>
            </a:r>
            <a:r>
              <a:rPr lang="zh-TW" altLang="zh-TW" kern="100" dirty="0" smtClean="0">
                <a:latin typeface="+mn-ea"/>
              </a:rPr>
              <a:t>前</a:t>
            </a:r>
            <a:r>
              <a:rPr lang="en-US" altLang="zh-TW" kern="100" dirty="0" smtClean="0">
                <a:latin typeface="+mn-ea"/>
              </a:rPr>
              <a:t>5</a:t>
            </a:r>
            <a:r>
              <a:rPr lang="zh-TW" altLang="zh-TW" kern="100" dirty="0" smtClean="0">
                <a:latin typeface="+mn-ea"/>
              </a:rPr>
              <a:t>學期</a:t>
            </a:r>
            <a:r>
              <a:rPr lang="zh-TW" altLang="en-US" kern="100" dirty="0" smtClean="0">
                <a:latin typeface="+mn-ea"/>
              </a:rPr>
              <a:t>中</a:t>
            </a:r>
            <a:r>
              <a:rPr lang="en-US" altLang="zh-TW" kern="100" dirty="0" smtClean="0">
                <a:latin typeface="+mn-ea"/>
              </a:rPr>
              <a:t>3</a:t>
            </a:r>
            <a:r>
              <a:rPr lang="zh-TW" altLang="zh-TW" kern="100" dirty="0" smtClean="0">
                <a:latin typeface="+mn-ea"/>
              </a:rPr>
              <a:t>學期進行採計</a:t>
            </a:r>
            <a:endParaRPr lang="zh-TW" altLang="zh-TW" kern="100" dirty="0">
              <a:latin typeface="+mn-ea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3231725" y="67563"/>
            <a:ext cx="2012392" cy="8063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861688" y="1215575"/>
            <a:ext cx="3318242" cy="8063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404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636928"/>
            <a:ext cx="4349578" cy="17017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6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1339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2823020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3838809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66647" y="807253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48436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分區免試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五專免試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834004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>
                <a:solidFill>
                  <a:prstClr val="black"/>
                </a:solidFill>
              </a:rPr>
              <a:t>基北區</a:t>
            </a:r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高中職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免試  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超額比序流程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83" name="Block Arc 9">
            <a:extLst>
              <a:ext uri="{FF2B5EF4-FFF2-40B4-BE49-F238E27FC236}">
                <a16:creationId xmlns:a16="http://schemas.microsoft.com/office/drawing/2014/main" id="{91A5B050-E265-48E9-9385-3C72C8597428}"/>
              </a:ext>
            </a:extLst>
          </p:cNvPr>
          <p:cNvSpPr/>
          <p:nvPr/>
        </p:nvSpPr>
        <p:spPr>
          <a:xfrm rot="5400000">
            <a:off x="7816478" y="1857695"/>
            <a:ext cx="3495733" cy="3183496"/>
          </a:xfrm>
          <a:prstGeom prst="blockArc">
            <a:avLst>
              <a:gd name="adj1" fmla="val 10800000"/>
              <a:gd name="adj2" fmla="val 41499"/>
              <a:gd name="adj3" fmla="val 1223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4" name="Arrow: Chevron 3">
            <a:extLst>
              <a:ext uri="{FF2B5EF4-FFF2-40B4-BE49-F238E27FC236}">
                <a16:creationId xmlns:a16="http://schemas.microsoft.com/office/drawing/2014/main" id="{B74DCDE5-F6FF-490A-B8D2-396498CA034B}"/>
              </a:ext>
            </a:extLst>
          </p:cNvPr>
          <p:cNvSpPr/>
          <p:nvPr/>
        </p:nvSpPr>
        <p:spPr>
          <a:xfrm>
            <a:off x="3534744" y="1464525"/>
            <a:ext cx="2147433" cy="914400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5" name="Arrow: Chevron 46">
            <a:extLst>
              <a:ext uri="{FF2B5EF4-FFF2-40B4-BE49-F238E27FC236}">
                <a16:creationId xmlns:a16="http://schemas.microsoft.com/office/drawing/2014/main" id="{1BC15637-F3BD-449B-93FD-386E8A2DA987}"/>
              </a:ext>
            </a:extLst>
          </p:cNvPr>
          <p:cNvSpPr/>
          <p:nvPr/>
        </p:nvSpPr>
        <p:spPr>
          <a:xfrm>
            <a:off x="5685191" y="1464525"/>
            <a:ext cx="2147433" cy="9144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Arrow: Chevron 49">
            <a:extLst>
              <a:ext uri="{FF2B5EF4-FFF2-40B4-BE49-F238E27FC236}">
                <a16:creationId xmlns:a16="http://schemas.microsoft.com/office/drawing/2014/main" id="{AAE363C1-DA88-472D-879F-1E1F124BBE47}"/>
              </a:ext>
            </a:extLst>
          </p:cNvPr>
          <p:cNvSpPr/>
          <p:nvPr/>
        </p:nvSpPr>
        <p:spPr>
          <a:xfrm>
            <a:off x="7829126" y="1464525"/>
            <a:ext cx="2147433" cy="914400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7" name="Arrow: Chevron 50">
            <a:extLst>
              <a:ext uri="{FF2B5EF4-FFF2-40B4-BE49-F238E27FC236}">
                <a16:creationId xmlns:a16="http://schemas.microsoft.com/office/drawing/2014/main" id="{DDC252AD-84FF-47B7-8790-713CA9415746}"/>
              </a:ext>
            </a:extLst>
          </p:cNvPr>
          <p:cNvSpPr/>
          <p:nvPr/>
        </p:nvSpPr>
        <p:spPr>
          <a:xfrm rot="10800000">
            <a:off x="7829126" y="4539370"/>
            <a:ext cx="2147433" cy="9144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8" name="Arrow: Chevron 51">
            <a:extLst>
              <a:ext uri="{FF2B5EF4-FFF2-40B4-BE49-F238E27FC236}">
                <a16:creationId xmlns:a16="http://schemas.microsoft.com/office/drawing/2014/main" id="{421BF210-F8C0-47E7-92CA-34F5EF9AA6FA}"/>
              </a:ext>
            </a:extLst>
          </p:cNvPr>
          <p:cNvSpPr/>
          <p:nvPr/>
        </p:nvSpPr>
        <p:spPr>
          <a:xfrm flipH="1">
            <a:off x="5688517" y="4539370"/>
            <a:ext cx="2147433" cy="914400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9" name="Oval 15">
            <a:extLst>
              <a:ext uri="{FF2B5EF4-FFF2-40B4-BE49-F238E27FC236}">
                <a16:creationId xmlns:a16="http://schemas.microsoft.com/office/drawing/2014/main" id="{BDB611C0-188C-4800-8C8D-7405100DC7C7}"/>
              </a:ext>
            </a:extLst>
          </p:cNvPr>
          <p:cNvSpPr/>
          <p:nvPr/>
        </p:nvSpPr>
        <p:spPr>
          <a:xfrm>
            <a:off x="4470062" y="2287267"/>
            <a:ext cx="177490" cy="1774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79">
            <a:extLst>
              <a:ext uri="{FF2B5EF4-FFF2-40B4-BE49-F238E27FC236}">
                <a16:creationId xmlns:a16="http://schemas.microsoft.com/office/drawing/2014/main" id="{232D4860-46E2-43EB-9F55-A0885ED057E2}"/>
              </a:ext>
            </a:extLst>
          </p:cNvPr>
          <p:cNvSpPr/>
          <p:nvPr/>
        </p:nvSpPr>
        <p:spPr>
          <a:xfrm>
            <a:off x="6670162" y="2287267"/>
            <a:ext cx="177490" cy="177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80">
            <a:extLst>
              <a:ext uri="{FF2B5EF4-FFF2-40B4-BE49-F238E27FC236}">
                <a16:creationId xmlns:a16="http://schemas.microsoft.com/office/drawing/2014/main" id="{F7FF85F3-4199-4CDB-881C-03580035E037}"/>
              </a:ext>
            </a:extLst>
          </p:cNvPr>
          <p:cNvSpPr/>
          <p:nvPr/>
        </p:nvSpPr>
        <p:spPr>
          <a:xfrm>
            <a:off x="8814097" y="2287267"/>
            <a:ext cx="177490" cy="1774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81">
            <a:extLst>
              <a:ext uri="{FF2B5EF4-FFF2-40B4-BE49-F238E27FC236}">
                <a16:creationId xmlns:a16="http://schemas.microsoft.com/office/drawing/2014/main" id="{C6821171-74E6-4E6E-9D56-7128E2478831}"/>
              </a:ext>
            </a:extLst>
          </p:cNvPr>
          <p:cNvSpPr/>
          <p:nvPr/>
        </p:nvSpPr>
        <p:spPr>
          <a:xfrm rot="10800000">
            <a:off x="8814097" y="4448720"/>
            <a:ext cx="177490" cy="177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83">
            <a:extLst>
              <a:ext uri="{FF2B5EF4-FFF2-40B4-BE49-F238E27FC236}">
                <a16:creationId xmlns:a16="http://schemas.microsoft.com/office/drawing/2014/main" id="{B43C524D-9D6A-4800-B4AC-49E079ABD482}"/>
              </a:ext>
            </a:extLst>
          </p:cNvPr>
          <p:cNvSpPr/>
          <p:nvPr/>
        </p:nvSpPr>
        <p:spPr>
          <a:xfrm>
            <a:off x="2704040" y="5039192"/>
            <a:ext cx="3008631" cy="12613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84">
            <a:extLst>
              <a:ext uri="{FF2B5EF4-FFF2-40B4-BE49-F238E27FC236}">
                <a16:creationId xmlns:a16="http://schemas.microsoft.com/office/drawing/2014/main" id="{8B7889CE-3EDD-4248-BCBD-F71BDDFC34B8}"/>
              </a:ext>
            </a:extLst>
          </p:cNvPr>
          <p:cNvSpPr/>
          <p:nvPr/>
        </p:nvSpPr>
        <p:spPr>
          <a:xfrm>
            <a:off x="2688787" y="3727881"/>
            <a:ext cx="3023884" cy="12613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15">
            <a:extLst>
              <a:ext uri="{FF2B5EF4-FFF2-40B4-BE49-F238E27FC236}">
                <a16:creationId xmlns:a16="http://schemas.microsoft.com/office/drawing/2014/main" id="{424DBE1A-28BA-4F2D-87FC-2C0875049881}"/>
              </a:ext>
            </a:extLst>
          </p:cNvPr>
          <p:cNvSpPr/>
          <p:nvPr/>
        </p:nvSpPr>
        <p:spPr>
          <a:xfrm>
            <a:off x="6673488" y="4448720"/>
            <a:ext cx="177490" cy="1774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文字方塊 196"/>
          <p:cNvSpPr txBox="1"/>
          <p:nvPr/>
        </p:nvSpPr>
        <p:spPr>
          <a:xfrm>
            <a:off x="6127817" y="17473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多元</a:t>
            </a:r>
            <a:r>
              <a:rPr lang="zh-TW" altLang="en-US" dirty="0" smtClean="0">
                <a:solidFill>
                  <a:schemeClr val="bg1"/>
                </a:solidFill>
              </a:rPr>
              <a:t>學習</a:t>
            </a:r>
            <a:r>
              <a:rPr lang="zh-TW" altLang="en-US" dirty="0">
                <a:solidFill>
                  <a:schemeClr val="bg1"/>
                </a:solidFill>
              </a:rPr>
              <a:t>表現</a:t>
            </a:r>
          </a:p>
        </p:txBody>
      </p:sp>
      <p:sp>
        <p:nvSpPr>
          <p:cNvPr id="201" name="文字方塊 200"/>
          <p:cNvSpPr txBox="1"/>
          <p:nvPr/>
        </p:nvSpPr>
        <p:spPr>
          <a:xfrm>
            <a:off x="3906829" y="1669946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+mn-ea"/>
              </a:rPr>
              <a:t>總積分</a:t>
            </a:r>
            <a:r>
              <a:rPr lang="en-US" altLang="zh-TW" sz="2400" b="1" dirty="0" smtClean="0">
                <a:solidFill>
                  <a:srgbClr val="FFFF00"/>
                </a:solidFill>
                <a:latin typeface="+mn-ea"/>
              </a:rPr>
              <a:t>108</a:t>
            </a:r>
            <a:endParaRPr lang="zh-TW" altLang="en-US" sz="2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202" name="文字方塊 201"/>
          <p:cNvSpPr txBox="1"/>
          <p:nvPr/>
        </p:nvSpPr>
        <p:spPr>
          <a:xfrm>
            <a:off x="8275250" y="16908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</a:rPr>
              <a:t>教育會考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205" name="文字方塊 204"/>
          <p:cNvSpPr txBox="1"/>
          <p:nvPr/>
        </p:nvSpPr>
        <p:spPr>
          <a:xfrm>
            <a:off x="8473788" y="482797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+mn-ea"/>
              </a:rPr>
              <a:t>志願序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08" name="文字方塊 207"/>
          <p:cNvSpPr txBox="1"/>
          <p:nvPr/>
        </p:nvSpPr>
        <p:spPr>
          <a:xfrm>
            <a:off x="5736521" y="4716860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</a:rPr>
              <a:t>各科</a:t>
            </a:r>
            <a:r>
              <a:rPr lang="zh-TW" altLang="en-US" dirty="0" smtClean="0">
                <a:solidFill>
                  <a:schemeClr val="bg1"/>
                </a:solidFill>
              </a:rPr>
              <a:t>會考標示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09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5873706" y="5580144"/>
            <a:ext cx="228119" cy="22811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文字方塊 209"/>
          <p:cNvSpPr txBox="1"/>
          <p:nvPr/>
        </p:nvSpPr>
        <p:spPr>
          <a:xfrm>
            <a:off x="6057800" y="5526026"/>
            <a:ext cx="2637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依序由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國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數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英</a:t>
            </a:r>
            <a:r>
              <a:rPr lang="en-US" altLang="zh-TW" sz="2800" b="1" dirty="0" smtClean="0">
                <a:solidFill>
                  <a:srgbClr val="FF0000"/>
                </a:solidFill>
                <a:latin typeface="+mn-ea"/>
              </a:rPr>
              <a:t>,</a:t>
            </a: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社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自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寫作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1" name="文字方塊 210"/>
          <p:cNvSpPr txBox="1"/>
          <p:nvPr/>
        </p:nvSpPr>
        <p:spPr>
          <a:xfrm>
            <a:off x="3378997" y="4035409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增額人數</a:t>
            </a:r>
            <a:r>
              <a:rPr lang="en-US" altLang="zh-TW" b="1" dirty="0" smtClean="0">
                <a:solidFill>
                  <a:schemeClr val="bg1"/>
                </a:solidFill>
                <a:latin typeface="+mn-ea"/>
              </a:rPr>
              <a:t>5%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內</a:t>
            </a:r>
            <a:endParaRPr lang="en-US" altLang="zh-TW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直接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增額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錄取</a:t>
            </a:r>
          </a:p>
        </p:txBody>
      </p:sp>
      <p:sp>
        <p:nvSpPr>
          <p:cNvPr id="212" name="文字方塊 211"/>
          <p:cNvSpPr txBox="1"/>
          <p:nvPr/>
        </p:nvSpPr>
        <p:spPr>
          <a:xfrm>
            <a:off x="3312711" y="5367655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增額人數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高於</a:t>
            </a:r>
            <a:r>
              <a:rPr lang="en-US" altLang="zh-TW" b="1" dirty="0" smtClean="0">
                <a:solidFill>
                  <a:schemeClr val="bg1"/>
                </a:solidFill>
                <a:latin typeface="+mn-ea"/>
              </a:rPr>
              <a:t>5%</a:t>
            </a:r>
          </a:p>
          <a:p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依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志願順序</a:t>
            </a:r>
            <a:r>
              <a:rPr lang="zh-TW" altLang="en-US" dirty="0">
                <a:solidFill>
                  <a:schemeClr val="bg1"/>
                </a:solidFill>
                <a:latin typeface="+mn-ea"/>
              </a:rPr>
              <a:t>錄取</a:t>
            </a:r>
          </a:p>
        </p:txBody>
      </p:sp>
    </p:spTree>
    <p:extLst>
      <p:ext uri="{BB962C8B-B14F-4D97-AF65-F5344CB8AC3E}">
        <p14:creationId xmlns:p14="http://schemas.microsoft.com/office/powerpoint/2010/main" val="28664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636929"/>
            <a:ext cx="3762375" cy="170176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7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1339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2823020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3838809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4683" y="807253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48436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分區免試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五專免試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2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3078446" y="315932"/>
            <a:ext cx="7695945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高中職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免試  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超額比序</a:t>
            </a:r>
            <a:r>
              <a:rPr lang="zh-TW" altLang="en-US" sz="4400" b="1" dirty="0">
                <a:solidFill>
                  <a:prstClr val="black"/>
                </a:solidFill>
              </a:rPr>
              <a:t>示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例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3" name="內容版面配置區 2"/>
          <p:cNvSpPr txBox="1">
            <a:spLocks/>
          </p:cNvSpPr>
          <p:nvPr/>
        </p:nvSpPr>
        <p:spPr bwMode="auto">
          <a:xfrm>
            <a:off x="2219969" y="4667725"/>
            <a:ext cx="8144177" cy="23258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6075" indent="-346075" algn="l" rtl="0" eaLnBrk="0" fontAlgn="base" hangingPunct="0"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  <a:defRPr lang="zh-TW" sz="2400" kern="12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39775" indent="-2825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zh-TW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lang="zh-TW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None/>
              <a:defRPr/>
            </a:pPr>
            <a:r>
              <a:rPr altLang="en-US" dirty="0">
                <a:solidFill>
                  <a:schemeClr val="tx1"/>
                </a:solidFill>
              </a:rPr>
              <a:t>若甲生、乙生第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  <a:r>
              <a:rPr altLang="en-US" dirty="0">
                <a:solidFill>
                  <a:schemeClr val="tx1"/>
                </a:solidFill>
              </a:rPr>
              <a:t>志願為同一所高中</a:t>
            </a:r>
          </a:p>
          <a:p>
            <a:pPr marL="0" indent="0">
              <a:lnSpc>
                <a:spcPct val="2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pPr>
            <a:r>
              <a:rPr lang="en-US" altLang="zh-TW" dirty="0">
                <a:solidFill>
                  <a:schemeClr val="tx1"/>
                </a:solidFill>
              </a:rPr>
              <a:t>1.</a:t>
            </a:r>
            <a:r>
              <a:rPr altLang="en-US" dirty="0">
                <a:solidFill>
                  <a:schemeClr val="tx1"/>
                </a:solidFill>
              </a:rPr>
              <a:t>第一比序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altLang="en-US" dirty="0">
                <a:solidFill>
                  <a:schemeClr val="tx1"/>
                </a:solidFill>
              </a:rPr>
              <a:t>總積分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altLang="en-US" dirty="0" smtClean="0">
                <a:solidFill>
                  <a:schemeClr val="tx1"/>
                </a:solidFill>
              </a:rPr>
              <a:t>相同</a:t>
            </a:r>
            <a:endParaRPr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2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pPr>
            <a:r>
              <a:rPr lang="en-US" altLang="zh-TW" dirty="0">
                <a:solidFill>
                  <a:schemeClr val="tx1"/>
                </a:solidFill>
              </a:rPr>
              <a:t>2.</a:t>
            </a:r>
            <a:r>
              <a:rPr altLang="en-US" dirty="0">
                <a:solidFill>
                  <a:schemeClr val="tx1"/>
                </a:solidFill>
              </a:rPr>
              <a:t>第二比序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altLang="en-US" dirty="0">
                <a:solidFill>
                  <a:schemeClr val="tx1"/>
                </a:solidFill>
              </a:rPr>
              <a:t>多元學習表現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altLang="en-US" dirty="0" smtClean="0">
                <a:solidFill>
                  <a:schemeClr val="tx1"/>
                </a:solidFill>
              </a:rPr>
              <a:t>相同</a:t>
            </a:r>
            <a:endParaRPr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2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pPr>
            <a:r>
              <a:rPr lang="en-US" altLang="zh-TW" dirty="0">
                <a:solidFill>
                  <a:schemeClr val="tx1"/>
                </a:solidFill>
              </a:rPr>
              <a:t>3.</a:t>
            </a:r>
            <a:r>
              <a:rPr altLang="en-US" dirty="0">
                <a:solidFill>
                  <a:schemeClr val="tx1"/>
                </a:solidFill>
              </a:rPr>
              <a:t>第三比序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altLang="en-US" dirty="0">
                <a:solidFill>
                  <a:schemeClr val="tx1"/>
                </a:solidFill>
              </a:rPr>
              <a:t>會考總積分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altLang="en-US" dirty="0" smtClean="0">
                <a:solidFill>
                  <a:schemeClr val="tx1"/>
                </a:solidFill>
              </a:rPr>
              <a:t>相同</a:t>
            </a: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2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4</a:t>
            </a:r>
            <a:r>
              <a:rPr lang="en-US" altLang="zh-TW" dirty="0">
                <a:solidFill>
                  <a:schemeClr val="tx1"/>
                </a:solidFill>
              </a:rPr>
              <a:t>.</a:t>
            </a:r>
            <a:r>
              <a:rPr lang="zh-TW" altLang="en-US" dirty="0">
                <a:solidFill>
                  <a:schemeClr val="tx1"/>
                </a:solidFill>
              </a:rPr>
              <a:t>第四比序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志願序積分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相同</a:t>
            </a:r>
            <a:endParaRPr lang="zh-TW"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2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5.</a:t>
            </a:r>
            <a:r>
              <a:rPr lang="zh-TW" altLang="en-US" dirty="0" smtClean="0">
                <a:solidFill>
                  <a:schemeClr val="tx1"/>
                </a:solidFill>
              </a:rPr>
              <a:t>第五</a:t>
            </a:r>
            <a:r>
              <a:rPr lang="zh-TW" altLang="en-US" dirty="0">
                <a:solidFill>
                  <a:schemeClr val="tx1"/>
                </a:solidFill>
              </a:rPr>
              <a:t>比序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各科會考標示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>
                <a:solidFill>
                  <a:schemeClr val="tx1"/>
                </a:solidFill>
              </a:rPr>
              <a:t>，故超額比序時，</a:t>
            </a:r>
            <a:r>
              <a:rPr lang="zh-TW" altLang="en-US" b="1" dirty="0">
                <a:solidFill>
                  <a:srgbClr val="0000FF"/>
                </a:solidFill>
              </a:rPr>
              <a:t>甲生</a:t>
            </a:r>
            <a:r>
              <a:rPr lang="zh-TW" altLang="en-US" dirty="0">
                <a:solidFill>
                  <a:schemeClr val="tx1"/>
                </a:solidFill>
              </a:rPr>
              <a:t>勝</a:t>
            </a:r>
            <a:r>
              <a:rPr lang="zh-TW" altLang="en-US" dirty="0" smtClean="0">
                <a:solidFill>
                  <a:schemeClr val="tx1"/>
                </a:solidFill>
              </a:rPr>
              <a:t>出</a:t>
            </a:r>
            <a:endParaRPr lang="zh-TW" altLang="en-US" dirty="0"/>
          </a:p>
          <a:p>
            <a:pPr marL="0" indent="0">
              <a:lnSpc>
                <a:spcPct val="20000"/>
              </a:lnSpc>
              <a:buNone/>
              <a:defRPr/>
            </a:pPr>
            <a:endParaRPr altLang="en-US" dirty="0"/>
          </a:p>
        </p:txBody>
      </p:sp>
      <p:graphicFrame>
        <p:nvGraphicFramePr>
          <p:cNvPr id="44" name="表格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20160"/>
              </p:ext>
            </p:extLst>
          </p:nvPr>
        </p:nvGraphicFramePr>
        <p:xfrm>
          <a:off x="2347121" y="1089290"/>
          <a:ext cx="8793159" cy="365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5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3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53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53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5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01372">
                <a:tc rowSpan="2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總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積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分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</a:rPr>
                        <a:t>(1)</a:t>
                      </a:r>
                      <a:endParaRPr lang="zh-TW" alt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多元學習</a:t>
                      </a:r>
                      <a:endParaRPr lang="en-US" altLang="zh-TW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表現</a:t>
                      </a: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zh-TW" alt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86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</a:rPr>
                        <a:t>會</a:t>
                      </a:r>
                      <a:endParaRPr lang="en-US" altLang="zh-TW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</a:rPr>
                        <a:t>考</a:t>
                      </a:r>
                      <a:endParaRPr lang="en-US" altLang="zh-TW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</a:rPr>
                        <a:t>總</a:t>
                      </a:r>
                      <a:endParaRPr lang="en-US" altLang="zh-TW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</a:rPr>
                        <a:t>積</a:t>
                      </a:r>
                      <a:endParaRPr lang="en-US" altLang="zh-TW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</a:rPr>
                        <a:t>分</a:t>
                      </a:r>
                      <a:endParaRPr lang="en-US" altLang="zh-TW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</a:rPr>
                        <a:t>(3)</a:t>
                      </a:r>
                      <a:endParaRPr lang="zh-TW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</a:rPr>
                        <a:t>志</a:t>
                      </a:r>
                      <a:endParaRPr lang="en-US" altLang="zh-TW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</a:rPr>
                        <a:t>願</a:t>
                      </a:r>
                      <a:endParaRPr lang="en-US" altLang="zh-TW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</a:rPr>
                        <a:t>序積分</a:t>
                      </a:r>
                      <a:endParaRPr lang="en-US" altLang="zh-TW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(4)</a:t>
                      </a:r>
                      <a:endParaRPr kumimoji="0" lang="zh-TW" alt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C74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會考各科等第標示</a:t>
                      </a: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(5)</a:t>
                      </a: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02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均衡</a:t>
                      </a:r>
                      <a:endParaRPr lang="en-US" altLang="zh-TW" sz="2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學習</a:t>
                      </a:r>
                      <a:endParaRPr lang="zh-TW" alt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86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服務</a:t>
                      </a:r>
                      <a:endParaRPr lang="en-US" altLang="zh-TW" sz="2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學習</a:t>
                      </a:r>
                      <a:endParaRPr lang="zh-TW" alt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86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marL="91433" marR="91433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國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數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英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社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自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寫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作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測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驗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6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甲生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91.8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zh-TW" altLang="en-US" sz="24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TW" altLang="en-US" sz="24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  <a:endParaRPr lang="zh-TW" altLang="en-US" sz="20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altLang="en-US" sz="2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A++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2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乙生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91.8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zh-TW" altLang="en-US" sz="24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TW" altLang="en-US" sz="24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  <a:endParaRPr lang="zh-TW" altLang="en-US" sz="20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altLang="en-US" sz="2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文字方塊 1"/>
          <p:cNvSpPr txBox="1">
            <a:spLocks noChangeArrowheads="1"/>
          </p:cNvSpPr>
          <p:nvPr/>
        </p:nvSpPr>
        <p:spPr bwMode="auto">
          <a:xfrm>
            <a:off x="7399781" y="3348250"/>
            <a:ext cx="390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6          7          1        3       2      0.8</a:t>
            </a:r>
            <a:endParaRPr lang="zh-TW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文字方塊 8"/>
          <p:cNvSpPr txBox="1">
            <a:spLocks noChangeArrowheads="1"/>
          </p:cNvSpPr>
          <p:nvPr/>
        </p:nvSpPr>
        <p:spPr bwMode="auto">
          <a:xfrm>
            <a:off x="7420418" y="4480136"/>
            <a:ext cx="3903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6          6          2        2       3      0.8</a:t>
            </a:r>
            <a:endParaRPr lang="zh-TW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8"/>
            <a:ext cx="4926227" cy="166648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8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2823020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3838809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1816922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48436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五專免試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</a:rPr>
              <a:t>完全免試  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招生資訊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90343" y="1482870"/>
            <a:ext cx="86526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+mn-ea"/>
              </a:rPr>
              <a:t> </a:t>
            </a:r>
            <a:r>
              <a:rPr lang="zh-TW" altLang="en-US" sz="2000" dirty="0" smtClean="0">
                <a:latin typeface="+mn-ea"/>
              </a:rPr>
              <a:t>      招生</a:t>
            </a:r>
            <a:r>
              <a:rPr lang="zh-TW" altLang="en-US" sz="2000" dirty="0">
                <a:latin typeface="+mn-ea"/>
              </a:rPr>
              <a:t>對象：新北市學習區對應國中</a:t>
            </a:r>
            <a:r>
              <a:rPr lang="zh-TW" altLang="en-US" sz="2000" b="1" dirty="0">
                <a:latin typeface="+mn-ea"/>
              </a:rPr>
              <a:t>應屆畢業生</a:t>
            </a:r>
            <a:r>
              <a:rPr lang="zh-TW" altLang="en-US" sz="2000" dirty="0">
                <a:latin typeface="+mn-ea"/>
              </a:rPr>
              <a:t>。</a:t>
            </a:r>
            <a:endParaRPr lang="en-US" altLang="zh-TW" sz="2000" dirty="0">
              <a:latin typeface="+mn-ea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+mn-ea"/>
              </a:rPr>
              <a:t> </a:t>
            </a:r>
            <a:r>
              <a:rPr lang="zh-TW" altLang="en-US" sz="2000" dirty="0" smtClean="0">
                <a:latin typeface="+mn-ea"/>
              </a:rPr>
              <a:t>      招生</a:t>
            </a:r>
            <a:r>
              <a:rPr lang="zh-TW" altLang="en-US" sz="2000" dirty="0">
                <a:latin typeface="+mn-ea"/>
              </a:rPr>
              <a:t>學校：雙溪高中、金山高中</a:t>
            </a:r>
            <a:r>
              <a:rPr lang="zh-TW" altLang="en-US" sz="2000" dirty="0" smtClean="0">
                <a:latin typeface="+mn-ea"/>
              </a:rPr>
              <a:t>、崇</a:t>
            </a:r>
            <a:r>
              <a:rPr lang="zh-TW" altLang="en-US" sz="2000" dirty="0">
                <a:latin typeface="+mn-ea"/>
              </a:rPr>
              <a:t>義高中、中華商</a:t>
            </a:r>
            <a:r>
              <a:rPr lang="zh-TW" altLang="en-US" sz="2000" dirty="0" smtClean="0">
                <a:latin typeface="+mn-ea"/>
              </a:rPr>
              <a:t>海</a:t>
            </a:r>
            <a:r>
              <a:rPr lang="en-US" altLang="zh-TW" sz="1500" dirty="0" smtClean="0">
                <a:latin typeface="+mn-ea"/>
              </a:rPr>
              <a:t>(108</a:t>
            </a:r>
            <a:r>
              <a:rPr lang="zh-TW" altLang="en-US" sz="1500" dirty="0" smtClean="0">
                <a:latin typeface="+mn-ea"/>
              </a:rPr>
              <a:t>學年度招生學校</a:t>
            </a:r>
            <a:r>
              <a:rPr lang="en-US" altLang="zh-TW" sz="1500" dirty="0" smtClean="0">
                <a:latin typeface="+mn-ea"/>
              </a:rPr>
              <a:t>)</a:t>
            </a:r>
            <a:endParaRPr lang="en-US" altLang="zh-TW" sz="1500" dirty="0">
              <a:latin typeface="+mn-ea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000" dirty="0">
                <a:latin typeface="+mn-ea"/>
              </a:rPr>
              <a:t> </a:t>
            </a:r>
            <a:r>
              <a:rPr lang="zh-TW" altLang="en-US" sz="2000" dirty="0" smtClean="0">
                <a:latin typeface="+mn-ea"/>
              </a:rPr>
              <a:t>      報名</a:t>
            </a:r>
            <a:r>
              <a:rPr lang="zh-TW" altLang="en-US" sz="2000" dirty="0">
                <a:latin typeface="+mn-ea"/>
              </a:rPr>
              <a:t>原則</a:t>
            </a:r>
            <a:r>
              <a:rPr lang="zh-TW" altLang="en-US" sz="2000" dirty="0" smtClean="0">
                <a:latin typeface="+mn-ea"/>
              </a:rPr>
              <a:t>：詳</a:t>
            </a:r>
            <a:r>
              <a:rPr lang="zh-TW" altLang="en-US" sz="2000" dirty="0">
                <a:latin typeface="+mn-ea"/>
              </a:rPr>
              <a:t>見</a:t>
            </a:r>
            <a:r>
              <a:rPr lang="zh-TW" altLang="en-US" sz="2000" dirty="0">
                <a:solidFill>
                  <a:schemeClr val="accent1"/>
                </a:solidFill>
                <a:latin typeface="+mn-ea"/>
              </a:rPr>
              <a:t>各校</a:t>
            </a:r>
            <a:r>
              <a:rPr lang="zh-TW" altLang="en-US" sz="2000" dirty="0">
                <a:latin typeface="+mn-ea"/>
              </a:rPr>
              <a:t>招生</a:t>
            </a:r>
            <a:r>
              <a:rPr lang="zh-TW" altLang="en-US" sz="2000" dirty="0" smtClean="0">
                <a:latin typeface="+mn-ea"/>
              </a:rPr>
              <a:t>簡章</a:t>
            </a:r>
            <a:endParaRPr lang="zh-TW" altLang="en-US" sz="2000" dirty="0">
              <a:latin typeface="+mn-ea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000" dirty="0">
                <a:latin typeface="+mn-ea"/>
              </a:rPr>
              <a:t> </a:t>
            </a:r>
            <a:r>
              <a:rPr lang="zh-TW" altLang="en-US" sz="2000" dirty="0" smtClean="0">
                <a:latin typeface="+mn-ea"/>
              </a:rPr>
              <a:t>      錄取</a:t>
            </a:r>
            <a:r>
              <a:rPr lang="zh-TW" altLang="en-US" sz="2000" dirty="0">
                <a:latin typeface="+mn-ea"/>
              </a:rPr>
              <a:t>規準：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不採計國中教育會考</a:t>
            </a:r>
            <a:r>
              <a:rPr lang="zh-TW" altLang="en-US" sz="2000" dirty="0">
                <a:latin typeface="+mn-ea"/>
              </a:rPr>
              <a:t>，僅採計</a:t>
            </a:r>
            <a:r>
              <a:rPr lang="zh-TW" altLang="en-US" sz="2000" dirty="0" smtClean="0">
                <a:latin typeface="+mn-ea"/>
              </a:rPr>
              <a:t>多元學習表現等超額比序項目</a:t>
            </a:r>
          </a:p>
        </p:txBody>
      </p:sp>
      <p:sp>
        <p:nvSpPr>
          <p:cNvPr id="3" name="矩形 2"/>
          <p:cNvSpPr/>
          <p:nvPr/>
        </p:nvSpPr>
        <p:spPr>
          <a:xfrm>
            <a:off x="1945969" y="3309361"/>
            <a:ext cx="91697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000" dirty="0">
                <a:latin typeface="+mn-ea"/>
              </a:rPr>
              <a:t> </a:t>
            </a:r>
            <a:r>
              <a:rPr lang="zh-TW" altLang="en-US" sz="2000" dirty="0" smtClean="0">
                <a:latin typeface="+mn-ea"/>
              </a:rPr>
              <a:t>      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招生學校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  </a:t>
            </a:r>
            <a:endParaRPr lang="en-US" altLang="zh-TW" sz="2000" b="1" dirty="0" smtClean="0">
              <a:solidFill>
                <a:srgbClr val="FF0000"/>
              </a:solidFill>
              <a:latin typeface="+mn-ea"/>
            </a:endParaRPr>
          </a:p>
          <a:p>
            <a:pPr>
              <a:spcBef>
                <a:spcPct val="0"/>
              </a:spcBef>
            </a:pP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         </a:t>
            </a:r>
            <a:r>
              <a:rPr lang="en-US" altLang="zh-TW" sz="20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一</a:t>
            </a:r>
            <a:r>
              <a:rPr lang="en-US" altLang="zh-TW" sz="2000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雙溪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</a:rPr>
              <a:t>高中、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金山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</a:rPr>
              <a:t>高中</a:t>
            </a:r>
            <a:endParaRPr lang="en-US" altLang="zh-TW" sz="2000" dirty="0">
              <a:solidFill>
                <a:srgbClr val="FF0000"/>
              </a:solidFill>
              <a:latin typeface="+mn-ea"/>
            </a:endParaRPr>
          </a:p>
          <a:p>
            <a:pPr>
              <a:spcBef>
                <a:spcPct val="0"/>
              </a:spcBef>
            </a:pP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  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</a:rPr>
              <a:t>        </a:t>
            </a:r>
            <a:r>
              <a:rPr lang="en-US" altLang="zh-TW" sz="2000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二</a:t>
            </a:r>
            <a:r>
              <a:rPr lang="en-US" altLang="zh-TW" sz="2000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崇義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</a:rPr>
              <a:t>高中          </a:t>
            </a:r>
            <a:endParaRPr lang="en-US" altLang="zh-TW" sz="2000" dirty="0" smtClean="0">
              <a:solidFill>
                <a:srgbClr val="FF0000"/>
              </a:solidFill>
              <a:latin typeface="+mn-ea"/>
            </a:endParaRPr>
          </a:p>
          <a:p>
            <a:pPr>
              <a:spcBef>
                <a:spcPct val="0"/>
              </a:spcBef>
            </a:pP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</a:rPr>
              <a:t>         </a:t>
            </a:r>
            <a:r>
              <a:rPr lang="en-US" altLang="zh-TW" sz="20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三</a:t>
            </a:r>
            <a:r>
              <a:rPr lang="en-US" altLang="zh-TW" sz="2000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中華商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</a:rPr>
              <a:t>海</a:t>
            </a:r>
            <a:endParaRPr lang="zh-TW" altLang="en-US" sz="2000" dirty="0">
              <a:solidFill>
                <a:srgbClr val="FF0000"/>
              </a:solidFill>
              <a:latin typeface="+mn-ea"/>
            </a:endParaRPr>
          </a:p>
          <a:p>
            <a:pPr>
              <a:spcBef>
                <a:spcPct val="0"/>
              </a:spcBef>
            </a:pPr>
            <a:r>
              <a:rPr lang="zh-TW" altLang="en-US" sz="2000" dirty="0">
                <a:latin typeface="+mn-ea"/>
              </a:rPr>
              <a:t> </a:t>
            </a:r>
            <a:r>
              <a:rPr lang="zh-TW" altLang="en-US" sz="2000" dirty="0" smtClean="0">
                <a:latin typeface="+mn-ea"/>
              </a:rPr>
              <a:t>      </a:t>
            </a:r>
            <a:r>
              <a:rPr lang="zh-TW" altLang="en-US" sz="3200" b="1" dirty="0" smtClean="0">
                <a:solidFill>
                  <a:srgbClr val="0000FF"/>
                </a:solidFill>
                <a:latin typeface="+mn-ea"/>
              </a:rPr>
              <a:t>學習</a:t>
            </a:r>
            <a:r>
              <a:rPr lang="zh-TW" altLang="en-US" sz="3200" b="1" dirty="0">
                <a:solidFill>
                  <a:srgbClr val="0000FF"/>
                </a:solidFill>
                <a:latin typeface="+mn-ea"/>
              </a:rPr>
              <a:t>區對應</a:t>
            </a:r>
            <a:r>
              <a:rPr lang="zh-TW" altLang="en-US" sz="2000" dirty="0">
                <a:latin typeface="+mn-ea"/>
              </a:rPr>
              <a:t>：</a:t>
            </a:r>
            <a:endParaRPr lang="en-US" altLang="zh-TW" sz="2000" dirty="0">
              <a:latin typeface="+mn-ea"/>
            </a:endParaRPr>
          </a:p>
          <a:p>
            <a:pPr>
              <a:spcBef>
                <a:spcPct val="0"/>
              </a:spcBef>
            </a:pPr>
            <a:r>
              <a:rPr lang="zh-TW" altLang="en-US" sz="2000" dirty="0">
                <a:latin typeface="+mn-ea"/>
              </a:rPr>
              <a:t>　</a:t>
            </a:r>
            <a:r>
              <a:rPr lang="zh-TW" altLang="en-US" sz="2000" dirty="0" smtClean="0">
                <a:latin typeface="+mn-ea"/>
              </a:rPr>
              <a:t>   </a:t>
            </a:r>
            <a:r>
              <a:rPr lang="zh-TW" altLang="en-US" sz="2000" dirty="0">
                <a:latin typeface="+mn-ea"/>
              </a:rPr>
              <a:t>　雙溪高中（平溪區、雙溪區、貢竂區、瑞芳</a:t>
            </a:r>
            <a:r>
              <a:rPr lang="zh-TW" altLang="en-US" sz="2000" dirty="0" smtClean="0">
                <a:latin typeface="+mn-ea"/>
              </a:rPr>
              <a:t>區、汐止區內</a:t>
            </a:r>
            <a:r>
              <a:rPr lang="zh-TW" altLang="en-US" sz="2000" dirty="0">
                <a:latin typeface="+mn-ea"/>
              </a:rPr>
              <a:t>國中）</a:t>
            </a:r>
            <a:endParaRPr lang="en-US" altLang="zh-TW" sz="2000" dirty="0">
              <a:latin typeface="+mn-ea"/>
            </a:endParaRPr>
          </a:p>
          <a:p>
            <a:pPr>
              <a:spcBef>
                <a:spcPct val="0"/>
              </a:spcBef>
            </a:pPr>
            <a:r>
              <a:rPr lang="zh-TW" altLang="en-US" sz="2000" dirty="0">
                <a:latin typeface="+mn-ea"/>
              </a:rPr>
              <a:t>　</a:t>
            </a:r>
            <a:r>
              <a:rPr lang="zh-TW" altLang="en-US" sz="2000" dirty="0" smtClean="0">
                <a:latin typeface="+mn-ea"/>
              </a:rPr>
              <a:t>   </a:t>
            </a:r>
            <a:r>
              <a:rPr lang="zh-TW" altLang="en-US" sz="2000" dirty="0">
                <a:latin typeface="+mn-ea"/>
              </a:rPr>
              <a:t>　金山高中（萬里區、金山區、石門區、三芝區內國中）</a:t>
            </a:r>
            <a:endParaRPr lang="en-US" altLang="zh-TW" sz="2000" dirty="0">
              <a:latin typeface="+mn-ea"/>
            </a:endParaRPr>
          </a:p>
          <a:p>
            <a:pPr>
              <a:spcBef>
                <a:spcPct val="0"/>
              </a:spcBef>
            </a:pPr>
            <a:r>
              <a:rPr lang="zh-TW" altLang="en-US" sz="2000" dirty="0">
                <a:latin typeface="+mn-ea"/>
              </a:rPr>
              <a:t>   </a:t>
            </a:r>
            <a:r>
              <a:rPr lang="zh-TW" altLang="en-US" sz="2000" dirty="0" smtClean="0">
                <a:latin typeface="+mn-ea"/>
              </a:rPr>
              <a:t>       崇</a:t>
            </a:r>
            <a:r>
              <a:rPr lang="zh-TW" altLang="en-US" sz="2000" dirty="0">
                <a:latin typeface="+mn-ea"/>
              </a:rPr>
              <a:t>義高中 </a:t>
            </a:r>
            <a:r>
              <a:rPr lang="en-US" altLang="zh-TW" sz="2000" dirty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汐止區內國中</a:t>
            </a:r>
            <a:r>
              <a:rPr lang="en-US" altLang="zh-TW" sz="2000" dirty="0">
                <a:latin typeface="+mn-ea"/>
              </a:rPr>
              <a:t>)</a:t>
            </a:r>
          </a:p>
          <a:p>
            <a:pPr>
              <a:spcBef>
                <a:spcPct val="0"/>
              </a:spcBef>
            </a:pPr>
            <a:r>
              <a:rPr lang="zh-TW" altLang="en-US" sz="2000" dirty="0">
                <a:latin typeface="+mn-ea"/>
              </a:rPr>
              <a:t>  </a:t>
            </a:r>
            <a:r>
              <a:rPr lang="zh-TW" altLang="en-US" sz="2000" dirty="0" smtClean="0">
                <a:latin typeface="+mn-ea"/>
              </a:rPr>
              <a:t>        中華</a:t>
            </a:r>
            <a:r>
              <a:rPr lang="zh-TW" altLang="en-US" sz="2000" dirty="0">
                <a:latin typeface="+mn-ea"/>
              </a:rPr>
              <a:t>商海 </a:t>
            </a:r>
            <a:r>
              <a:rPr lang="en-US" altLang="zh-TW" sz="2000" dirty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平溪區、雙溪區、貢竂區、瑞芳區內國中</a:t>
            </a:r>
            <a:r>
              <a:rPr lang="en-US" altLang="zh-TW" sz="2000" dirty="0">
                <a:latin typeface="+mn-ea"/>
              </a:rPr>
              <a:t>)</a:t>
            </a:r>
            <a:endParaRPr lang="zh-TW" altLang="en-US" sz="2000" dirty="0">
              <a:latin typeface="+mn-ea"/>
            </a:endParaRPr>
          </a:p>
        </p:txBody>
      </p:sp>
      <p:sp>
        <p:nvSpPr>
          <p:cNvPr id="32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197875" y="2460659"/>
            <a:ext cx="233519" cy="23351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198809" y="1539686"/>
            <a:ext cx="233519" cy="23351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198809" y="1833560"/>
            <a:ext cx="233519" cy="23351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198808" y="2127434"/>
            <a:ext cx="233519" cy="23351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197875" y="3398556"/>
            <a:ext cx="233519" cy="23351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197875" y="4657725"/>
            <a:ext cx="233519" cy="23351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直線圖說文字 2 7"/>
          <p:cNvSpPr/>
          <p:nvPr/>
        </p:nvSpPr>
        <p:spPr>
          <a:xfrm>
            <a:off x="6987395" y="3446937"/>
            <a:ext cx="3467819" cy="1253538"/>
          </a:xfrm>
          <a:prstGeom prst="borderCallout2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/>
              <a:t>本校非屬對應學區</a:t>
            </a:r>
            <a:endParaRPr lang="zh-TW" altLang="en-US" sz="3200" b="1" dirty="0"/>
          </a:p>
        </p:txBody>
      </p:sp>
      <p:sp>
        <p:nvSpPr>
          <p:cNvPr id="34" name="圓角矩形 33"/>
          <p:cNvSpPr/>
          <p:nvPr/>
        </p:nvSpPr>
        <p:spPr>
          <a:xfrm>
            <a:off x="3873260" y="2360952"/>
            <a:ext cx="2415398" cy="4620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12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165473" y="-5065"/>
            <a:ext cx="1198786" cy="64199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-5065"/>
            <a:ext cx="1762898" cy="67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免試入學</a:t>
            </a:r>
            <a:endParaRPr lang="en-US" altLang="zh-TW" sz="2800" b="1" dirty="0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786577"/>
            <a:ext cx="1762894" cy="606867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49"/>
            <a:ext cx="952500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" y="636928"/>
            <a:ext cx="4926227" cy="166648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51" y="6356350"/>
            <a:ext cx="447674" cy="365125"/>
          </a:xfrm>
        </p:spPr>
        <p:txBody>
          <a:bodyPr/>
          <a:lstStyle/>
          <a:p>
            <a:pPr algn="ctr"/>
            <a:fld id="{1046B996-B622-4B67-A455-51FC79324563}" type="slidenum">
              <a:rPr lang="en-US" sz="1600" smtClean="0">
                <a:solidFill>
                  <a:prstClr val="white"/>
                </a:solidFill>
              </a:rPr>
              <a:pPr algn="ctr"/>
              <a:t>9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807253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1833588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5864225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1" y="3838809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-4" y="2843064"/>
            <a:ext cx="1927657" cy="86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0" y="4848436"/>
            <a:ext cx="1762898" cy="861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449" y="2059707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完全免試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450" y="3077900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優先免試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2031" y="6110539"/>
            <a:ext cx="1338828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7448" y="4085123"/>
            <a:ext cx="1107996" cy="369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</a:rPr>
              <a:t>直升入學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7448" y="1053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分區免試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00929" y="509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五專免試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816051" y="412182"/>
            <a:ext cx="6535562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TW" sz="44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公立優免</a:t>
            </a:r>
            <a:r>
              <a:rPr lang="en-US" altLang="zh-TW" sz="4400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招生資訊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65757" y="1592040"/>
            <a:ext cx="88434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200" dirty="0" smtClean="0">
                <a:latin typeface="+mn-ea"/>
              </a:rPr>
              <a:t>招生對象</a:t>
            </a:r>
            <a:r>
              <a:rPr lang="zh-TW" altLang="en-US" sz="2200" dirty="0">
                <a:latin typeface="+mn-ea"/>
              </a:rPr>
              <a:t>：新北市國中應屆</a:t>
            </a:r>
            <a:r>
              <a:rPr lang="zh-TW" altLang="en-US" sz="2200" dirty="0" smtClean="0">
                <a:latin typeface="+mn-ea"/>
              </a:rPr>
              <a:t>畢業生</a:t>
            </a:r>
            <a:endParaRPr lang="en-US" altLang="zh-TW" sz="2200" dirty="0">
              <a:latin typeface="+mn-ea"/>
            </a:endParaRPr>
          </a:p>
          <a:p>
            <a:pPr>
              <a:defRPr/>
            </a:pPr>
            <a:r>
              <a:rPr lang="zh-TW" altLang="en-US" sz="2200" dirty="0" smtClean="0">
                <a:latin typeface="+mn-ea"/>
              </a:rPr>
              <a:t>招生</a:t>
            </a:r>
            <a:r>
              <a:rPr lang="zh-TW" altLang="en-US" sz="2200" dirty="0">
                <a:latin typeface="+mn-ea"/>
              </a:rPr>
              <a:t>學校：新北市</a:t>
            </a:r>
            <a:r>
              <a:rPr lang="zh-TW" altLang="en-US" sz="2200" dirty="0">
                <a:solidFill>
                  <a:schemeClr val="accent1"/>
                </a:solidFill>
                <a:latin typeface="+mn-ea"/>
              </a:rPr>
              <a:t>公立</a:t>
            </a:r>
            <a:r>
              <a:rPr lang="zh-TW" altLang="en-US" sz="2200" dirty="0">
                <a:latin typeface="+mn-ea"/>
              </a:rPr>
              <a:t>高級中等</a:t>
            </a:r>
            <a:r>
              <a:rPr lang="zh-TW" altLang="en-US" sz="2200" dirty="0" smtClean="0">
                <a:latin typeface="+mn-ea"/>
              </a:rPr>
              <a:t>學校    </a:t>
            </a:r>
            <a:endParaRPr lang="en-US" altLang="zh-TW" sz="2800" b="1" dirty="0">
              <a:solidFill>
                <a:srgbClr val="FF0000"/>
              </a:solidFill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200" dirty="0" smtClean="0">
                <a:latin typeface="+mn-ea"/>
              </a:rPr>
              <a:t>招生名額：</a:t>
            </a:r>
            <a:r>
              <a:rPr lang="en-US" altLang="zh-TW" sz="22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2200" b="1" dirty="0" smtClean="0">
                <a:solidFill>
                  <a:srgbClr val="FF0000"/>
                </a:solidFill>
                <a:latin typeface="+mn-ea"/>
              </a:rPr>
              <a:t>依今年簡章為主</a:t>
            </a:r>
            <a:r>
              <a:rPr lang="en-US" altLang="zh-TW" sz="22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zh-TW" sz="2200" b="1" dirty="0">
              <a:solidFill>
                <a:srgbClr val="FF0000"/>
              </a:solidFill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200" dirty="0">
                <a:latin typeface="+mn-ea"/>
              </a:rPr>
              <a:t>    </a:t>
            </a:r>
            <a:r>
              <a:rPr lang="en-US" altLang="zh-TW" sz="2200" dirty="0">
                <a:latin typeface="+mn-ea"/>
              </a:rPr>
              <a:t>1.</a:t>
            </a:r>
            <a:r>
              <a:rPr lang="zh-TW" altLang="en-US" sz="2200" dirty="0">
                <a:latin typeface="+mn-ea"/>
              </a:rPr>
              <a:t>公立高級中等學校附設國中部：核定免試入學總</a:t>
            </a:r>
            <a:r>
              <a:rPr lang="zh-TW" altLang="en-US" sz="2200" dirty="0" smtClean="0">
                <a:latin typeface="+mn-ea"/>
              </a:rPr>
              <a:t>名額</a:t>
            </a:r>
            <a:r>
              <a:rPr lang="en-US" altLang="zh-TW" sz="2200" dirty="0" smtClean="0">
                <a:solidFill>
                  <a:schemeClr val="accent1"/>
                </a:solidFill>
                <a:latin typeface="+mn-ea"/>
              </a:rPr>
              <a:t>40%</a:t>
            </a:r>
            <a:endParaRPr lang="zh-TW" altLang="en-US" sz="2200" dirty="0">
              <a:solidFill>
                <a:schemeClr val="accent1"/>
              </a:solidFill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200" dirty="0">
                <a:latin typeface="+mn-ea"/>
              </a:rPr>
              <a:t>    </a:t>
            </a:r>
            <a:r>
              <a:rPr lang="en-US" altLang="zh-TW" sz="2200" dirty="0">
                <a:latin typeface="+mn-ea"/>
              </a:rPr>
              <a:t>2.</a:t>
            </a:r>
            <a:r>
              <a:rPr lang="zh-TW" altLang="en-US" sz="2200" dirty="0">
                <a:latin typeface="+mn-ea"/>
              </a:rPr>
              <a:t>公立高級中等學校未附設國中部：核定免試入學總</a:t>
            </a:r>
            <a:r>
              <a:rPr lang="zh-TW" altLang="en-US" sz="2200" dirty="0" smtClean="0">
                <a:latin typeface="+mn-ea"/>
              </a:rPr>
              <a:t>名額</a:t>
            </a:r>
            <a:r>
              <a:rPr lang="en-US" altLang="zh-TW" sz="2200" dirty="0" smtClean="0">
                <a:solidFill>
                  <a:schemeClr val="accent1"/>
                </a:solidFill>
                <a:latin typeface="+mn-ea"/>
              </a:rPr>
              <a:t>35%</a:t>
            </a:r>
            <a:endParaRPr lang="en-US" altLang="zh-TW" sz="2200" dirty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200" dirty="0" smtClean="0">
                <a:latin typeface="+mn-ea"/>
              </a:rPr>
              <a:t>附註</a:t>
            </a:r>
            <a:r>
              <a:rPr lang="zh-TW" altLang="en-US" sz="2200" dirty="0">
                <a:latin typeface="+mn-ea"/>
              </a:rPr>
              <a:t>：</a:t>
            </a:r>
            <a:endParaRPr lang="en-US" altLang="zh-TW" sz="2200" dirty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200" dirty="0">
                <a:latin typeface="+mn-ea"/>
              </a:rPr>
              <a:t>    </a:t>
            </a:r>
            <a:r>
              <a:rPr lang="en-US" altLang="zh-TW" sz="2200" dirty="0">
                <a:latin typeface="+mn-ea"/>
              </a:rPr>
              <a:t>1.</a:t>
            </a:r>
            <a:r>
              <a:rPr lang="zh-TW" altLang="en-US" sz="2200" dirty="0">
                <a:latin typeface="+mn-ea"/>
              </a:rPr>
              <a:t>各招生學校應提供經濟弱勢學生</a:t>
            </a:r>
            <a:r>
              <a:rPr lang="en-US" altLang="zh-TW" sz="2200" dirty="0">
                <a:latin typeface="+mn-ea"/>
              </a:rPr>
              <a:t>(</a:t>
            </a:r>
            <a:r>
              <a:rPr lang="zh-TW" altLang="en-US" sz="2200" dirty="0">
                <a:latin typeface="+mn-ea"/>
              </a:rPr>
              <a:t>至少</a:t>
            </a:r>
            <a:r>
              <a:rPr lang="en-US" altLang="zh-TW" sz="2200" dirty="0">
                <a:solidFill>
                  <a:schemeClr val="accent1"/>
                </a:solidFill>
                <a:latin typeface="+mn-ea"/>
              </a:rPr>
              <a:t>1</a:t>
            </a:r>
            <a:r>
              <a:rPr lang="en-US" altLang="zh-TW" sz="2200" dirty="0" smtClean="0">
                <a:solidFill>
                  <a:schemeClr val="accent1"/>
                </a:solidFill>
                <a:latin typeface="+mn-ea"/>
              </a:rPr>
              <a:t>%</a:t>
            </a:r>
            <a:r>
              <a:rPr lang="en-US" altLang="zh-TW" sz="2200" dirty="0" smtClean="0">
                <a:latin typeface="+mn-ea"/>
              </a:rPr>
              <a:t>)</a:t>
            </a:r>
            <a:r>
              <a:rPr lang="zh-TW" altLang="en-US" sz="2200" dirty="0" smtClean="0">
                <a:latin typeface="+mn-ea"/>
              </a:rPr>
              <a:t>名額</a:t>
            </a:r>
            <a:endParaRPr lang="zh-TW" altLang="en-US" sz="2200" dirty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200" dirty="0">
                <a:latin typeface="+mn-ea"/>
              </a:rPr>
              <a:t>    </a:t>
            </a:r>
            <a:r>
              <a:rPr lang="en-US" altLang="zh-TW" sz="2200" dirty="0">
                <a:latin typeface="+mn-ea"/>
              </a:rPr>
              <a:t>2.</a:t>
            </a:r>
            <a:r>
              <a:rPr lang="zh-TW" altLang="en-US" sz="2200" dirty="0">
                <a:latin typeface="+mn-ea"/>
              </a:rPr>
              <a:t>各公立高級中等學校得列備取</a:t>
            </a:r>
            <a:r>
              <a:rPr lang="zh-TW" altLang="en-US" sz="2200" dirty="0" smtClean="0">
                <a:latin typeface="+mn-ea"/>
              </a:rPr>
              <a:t>名額</a:t>
            </a:r>
            <a:r>
              <a:rPr lang="en-US" altLang="zh-TW" sz="2200" dirty="0" smtClean="0">
                <a:latin typeface="+mn-ea"/>
              </a:rPr>
              <a:t>(</a:t>
            </a:r>
            <a:r>
              <a:rPr lang="zh-TW" altLang="en-US" sz="2200" dirty="0">
                <a:latin typeface="+mn-ea"/>
              </a:rPr>
              <a:t>和招生名額相同</a:t>
            </a:r>
            <a:r>
              <a:rPr lang="en-US" altLang="zh-TW" sz="2200" dirty="0">
                <a:latin typeface="+mn-ea"/>
              </a:rPr>
              <a:t>)</a:t>
            </a:r>
          </a:p>
          <a:p>
            <a:pPr>
              <a:buFont typeface="Arial" pitchFamily="34" charset="0"/>
              <a:buNone/>
              <a:defRPr/>
            </a:pPr>
            <a:r>
              <a:rPr lang="zh-TW" altLang="en-US" sz="2200" dirty="0">
                <a:latin typeface="+mn-ea"/>
              </a:rPr>
              <a:t>    </a:t>
            </a:r>
            <a:r>
              <a:rPr lang="en-US" altLang="zh-TW" sz="2200" dirty="0">
                <a:latin typeface="+mn-ea"/>
              </a:rPr>
              <a:t>3.</a:t>
            </a:r>
            <a:r>
              <a:rPr lang="zh-TW" altLang="en-US" sz="2200" dirty="0">
                <a:latin typeface="+mn-ea"/>
              </a:rPr>
              <a:t>其他外加名額</a:t>
            </a:r>
            <a:r>
              <a:rPr lang="en-US" altLang="zh-TW" sz="2200" dirty="0">
                <a:latin typeface="+mn-ea"/>
              </a:rPr>
              <a:t>(</a:t>
            </a:r>
            <a:r>
              <a:rPr lang="en-US" altLang="zh-TW" sz="2200" dirty="0">
                <a:solidFill>
                  <a:schemeClr val="accent1"/>
                </a:solidFill>
                <a:latin typeface="+mn-ea"/>
              </a:rPr>
              <a:t>2%</a:t>
            </a:r>
            <a:r>
              <a:rPr lang="en-US" altLang="zh-TW" sz="2200" dirty="0">
                <a:latin typeface="+mn-ea"/>
              </a:rPr>
              <a:t>)</a:t>
            </a:r>
            <a:r>
              <a:rPr lang="zh-TW" altLang="en-US" sz="2200" dirty="0">
                <a:latin typeface="+mn-ea"/>
              </a:rPr>
              <a:t>依升學相關優待辦法</a:t>
            </a:r>
            <a:r>
              <a:rPr lang="zh-TW" altLang="en-US" sz="2200" dirty="0" smtClean="0">
                <a:latin typeface="+mn-ea"/>
              </a:rPr>
              <a:t>辦理</a:t>
            </a:r>
            <a:r>
              <a:rPr lang="zh-TW" altLang="en-US" sz="2200" dirty="0">
                <a:latin typeface="+mn-ea"/>
              </a:rPr>
              <a:t> </a:t>
            </a:r>
            <a:endParaRPr lang="en-US" altLang="zh-TW" sz="2200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200" dirty="0">
                <a:latin typeface="+mn-ea"/>
              </a:rPr>
              <a:t> </a:t>
            </a:r>
            <a:r>
              <a:rPr lang="zh-TW" altLang="en-US" sz="2200" dirty="0" smtClean="0">
                <a:latin typeface="+mn-ea"/>
              </a:rPr>
              <a:t>   </a:t>
            </a:r>
            <a:r>
              <a:rPr lang="en-US" altLang="zh-TW" sz="2200" dirty="0" smtClean="0">
                <a:latin typeface="+mn-ea"/>
              </a:rPr>
              <a:t>4.</a:t>
            </a:r>
            <a:r>
              <a:rPr lang="zh-TW" altLang="en-US" sz="2200" dirty="0" smtClean="0">
                <a:latin typeface="+mn-ea"/>
              </a:rPr>
              <a:t>若超額時，一律採外加名額、增額錄取</a:t>
            </a:r>
            <a:endParaRPr lang="en-US" altLang="zh-TW" sz="2200" dirty="0">
              <a:latin typeface="+mn-ea"/>
            </a:endParaRPr>
          </a:p>
        </p:txBody>
      </p:sp>
      <p:sp>
        <p:nvSpPr>
          <p:cNvPr id="34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27429" y="1664553"/>
            <a:ext cx="270489" cy="27048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22162" y="1990077"/>
            <a:ext cx="270489" cy="27048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22162" y="2336849"/>
            <a:ext cx="270489" cy="27048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21601" y="3325914"/>
            <a:ext cx="270489" cy="27048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21601" y="3668463"/>
            <a:ext cx="270489" cy="27048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21601" y="4011012"/>
            <a:ext cx="270489" cy="27048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668">
            <a:extLst>
              <a:ext uri="{FF2B5EF4-FFF2-40B4-BE49-F238E27FC236}">
                <a16:creationId xmlns:a16="http://schemas.microsoft.com/office/drawing/2014/main" id="{0823C732-8F44-466E-B9A4-83308DEE4F76}"/>
              </a:ext>
            </a:extLst>
          </p:cNvPr>
          <p:cNvSpPr>
            <a:spLocks noEditPoints="1"/>
          </p:cNvSpPr>
          <p:nvPr/>
        </p:nvSpPr>
        <p:spPr bwMode="auto">
          <a:xfrm>
            <a:off x="2221601" y="4353708"/>
            <a:ext cx="270489" cy="270489"/>
          </a:xfrm>
          <a:custGeom>
            <a:avLst/>
            <a:gdLst>
              <a:gd name="T0" fmla="*/ 288 w 718"/>
              <a:gd name="T1" fmla="*/ 477 h 719"/>
              <a:gd name="T2" fmla="*/ 276 w 718"/>
              <a:gd name="T3" fmla="*/ 475 h 719"/>
              <a:gd name="T4" fmla="*/ 196 w 718"/>
              <a:gd name="T5" fmla="*/ 391 h 719"/>
              <a:gd name="T6" fmla="*/ 204 w 718"/>
              <a:gd name="T7" fmla="*/ 380 h 719"/>
              <a:gd name="T8" fmla="*/ 217 w 718"/>
              <a:gd name="T9" fmla="*/ 382 h 719"/>
              <a:gd name="T10" fmla="*/ 506 w 718"/>
              <a:gd name="T11" fmla="*/ 243 h 719"/>
              <a:gd name="T12" fmla="*/ 519 w 718"/>
              <a:gd name="T13" fmla="*/ 247 h 719"/>
              <a:gd name="T14" fmla="*/ 521 w 718"/>
              <a:gd name="T15" fmla="*/ 260 h 719"/>
              <a:gd name="T16" fmla="*/ 341 w 718"/>
              <a:gd name="T17" fmla="*/ 2 h 719"/>
              <a:gd name="T18" fmla="*/ 287 w 718"/>
              <a:gd name="T19" fmla="*/ 8 h 719"/>
              <a:gd name="T20" fmla="*/ 236 w 718"/>
              <a:gd name="T21" fmla="*/ 22 h 719"/>
              <a:gd name="T22" fmla="*/ 188 w 718"/>
              <a:gd name="T23" fmla="*/ 45 h 719"/>
              <a:gd name="T24" fmla="*/ 144 w 718"/>
              <a:gd name="T25" fmla="*/ 72 h 719"/>
              <a:gd name="T26" fmla="*/ 106 w 718"/>
              <a:gd name="T27" fmla="*/ 106 h 719"/>
              <a:gd name="T28" fmla="*/ 71 w 718"/>
              <a:gd name="T29" fmla="*/ 145 h 719"/>
              <a:gd name="T30" fmla="*/ 44 w 718"/>
              <a:gd name="T31" fmla="*/ 189 h 719"/>
              <a:gd name="T32" fmla="*/ 22 w 718"/>
              <a:gd name="T33" fmla="*/ 237 h 719"/>
              <a:gd name="T34" fmla="*/ 7 w 718"/>
              <a:gd name="T35" fmla="*/ 289 h 719"/>
              <a:gd name="T36" fmla="*/ 1 w 718"/>
              <a:gd name="T37" fmla="*/ 342 h 719"/>
              <a:gd name="T38" fmla="*/ 2 w 718"/>
              <a:gd name="T39" fmla="*/ 397 h 719"/>
              <a:gd name="T40" fmla="*/ 12 w 718"/>
              <a:gd name="T41" fmla="*/ 450 h 719"/>
              <a:gd name="T42" fmla="*/ 28 w 718"/>
              <a:gd name="T43" fmla="*/ 501 h 719"/>
              <a:gd name="T44" fmla="*/ 51 w 718"/>
              <a:gd name="T45" fmla="*/ 547 h 719"/>
              <a:gd name="T46" fmla="*/ 82 w 718"/>
              <a:gd name="T47" fmla="*/ 589 h 719"/>
              <a:gd name="T48" fmla="*/ 118 w 718"/>
              <a:gd name="T49" fmla="*/ 627 h 719"/>
              <a:gd name="T50" fmla="*/ 159 w 718"/>
              <a:gd name="T51" fmla="*/ 659 h 719"/>
              <a:gd name="T52" fmla="*/ 204 w 718"/>
              <a:gd name="T53" fmla="*/ 684 h 719"/>
              <a:gd name="T54" fmla="*/ 252 w 718"/>
              <a:gd name="T55" fmla="*/ 704 h 719"/>
              <a:gd name="T56" fmla="*/ 304 w 718"/>
              <a:gd name="T57" fmla="*/ 716 h 719"/>
              <a:gd name="T58" fmla="*/ 360 w 718"/>
              <a:gd name="T59" fmla="*/ 719 h 719"/>
              <a:gd name="T60" fmla="*/ 414 w 718"/>
              <a:gd name="T61" fmla="*/ 716 h 719"/>
              <a:gd name="T62" fmla="*/ 466 w 718"/>
              <a:gd name="T63" fmla="*/ 704 h 719"/>
              <a:gd name="T64" fmla="*/ 515 w 718"/>
              <a:gd name="T65" fmla="*/ 684 h 719"/>
              <a:gd name="T66" fmla="*/ 561 w 718"/>
              <a:gd name="T67" fmla="*/ 659 h 719"/>
              <a:gd name="T68" fmla="*/ 600 w 718"/>
              <a:gd name="T69" fmla="*/ 627 h 719"/>
              <a:gd name="T70" fmla="*/ 637 w 718"/>
              <a:gd name="T71" fmla="*/ 589 h 719"/>
              <a:gd name="T72" fmla="*/ 667 w 718"/>
              <a:gd name="T73" fmla="*/ 547 h 719"/>
              <a:gd name="T74" fmla="*/ 691 w 718"/>
              <a:gd name="T75" fmla="*/ 501 h 719"/>
              <a:gd name="T76" fmla="*/ 707 w 718"/>
              <a:gd name="T77" fmla="*/ 450 h 719"/>
              <a:gd name="T78" fmla="*/ 716 w 718"/>
              <a:gd name="T79" fmla="*/ 397 h 719"/>
              <a:gd name="T80" fmla="*/ 718 w 718"/>
              <a:gd name="T81" fmla="*/ 342 h 719"/>
              <a:gd name="T82" fmla="*/ 712 w 718"/>
              <a:gd name="T83" fmla="*/ 289 h 719"/>
              <a:gd name="T84" fmla="*/ 696 w 718"/>
              <a:gd name="T85" fmla="*/ 237 h 719"/>
              <a:gd name="T86" fmla="*/ 675 w 718"/>
              <a:gd name="T87" fmla="*/ 189 h 719"/>
              <a:gd name="T88" fmla="*/ 647 w 718"/>
              <a:gd name="T89" fmla="*/ 145 h 719"/>
              <a:gd name="T90" fmla="*/ 614 w 718"/>
              <a:gd name="T91" fmla="*/ 106 h 719"/>
              <a:gd name="T92" fmla="*/ 574 w 718"/>
              <a:gd name="T93" fmla="*/ 72 h 719"/>
              <a:gd name="T94" fmla="*/ 531 w 718"/>
              <a:gd name="T95" fmla="*/ 45 h 719"/>
              <a:gd name="T96" fmla="*/ 483 w 718"/>
              <a:gd name="T97" fmla="*/ 22 h 719"/>
              <a:gd name="T98" fmla="*/ 431 w 718"/>
              <a:gd name="T99" fmla="*/ 8 h 719"/>
              <a:gd name="T100" fmla="*/ 377 w 718"/>
              <a:gd name="T101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3" y="479"/>
                </a:lnTo>
                <a:lnTo>
                  <a:pt x="279" y="477"/>
                </a:lnTo>
                <a:lnTo>
                  <a:pt x="276" y="475"/>
                </a:lnTo>
                <a:lnTo>
                  <a:pt x="199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199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2" y="247"/>
                </a:lnTo>
                <a:lnTo>
                  <a:pt x="506" y="243"/>
                </a:lnTo>
                <a:lnTo>
                  <a:pt x="511" y="243"/>
                </a:lnTo>
                <a:lnTo>
                  <a:pt x="515" y="243"/>
                </a:lnTo>
                <a:lnTo>
                  <a:pt x="519" y="247"/>
                </a:lnTo>
                <a:lnTo>
                  <a:pt x="522" y="251"/>
                </a:lnTo>
                <a:lnTo>
                  <a:pt x="522" y="255"/>
                </a:lnTo>
                <a:lnTo>
                  <a:pt x="521" y="260"/>
                </a:lnTo>
                <a:lnTo>
                  <a:pt x="519" y="263"/>
                </a:lnTo>
                <a:close/>
                <a:moveTo>
                  <a:pt x="360" y="0"/>
                </a:moveTo>
                <a:lnTo>
                  <a:pt x="341" y="2"/>
                </a:lnTo>
                <a:lnTo>
                  <a:pt x="322" y="3"/>
                </a:lnTo>
                <a:lnTo>
                  <a:pt x="304" y="5"/>
                </a:lnTo>
                <a:lnTo>
                  <a:pt x="287" y="8"/>
                </a:lnTo>
                <a:lnTo>
                  <a:pt x="269" y="13"/>
                </a:lnTo>
                <a:lnTo>
                  <a:pt x="252" y="17"/>
                </a:lnTo>
                <a:lnTo>
                  <a:pt x="236" y="22"/>
                </a:lnTo>
                <a:lnTo>
                  <a:pt x="219" y="29"/>
                </a:lnTo>
                <a:lnTo>
                  <a:pt x="204" y="37"/>
                </a:lnTo>
                <a:lnTo>
                  <a:pt x="188" y="45"/>
                </a:lnTo>
                <a:lnTo>
                  <a:pt x="173" y="53"/>
                </a:lnTo>
                <a:lnTo>
                  <a:pt x="159" y="62"/>
                </a:lnTo>
                <a:lnTo>
                  <a:pt x="144" y="72"/>
                </a:lnTo>
                <a:lnTo>
                  <a:pt x="131" y="83"/>
                </a:lnTo>
                <a:lnTo>
                  <a:pt x="118" y="94"/>
                </a:lnTo>
                <a:lnTo>
                  <a:pt x="106" y="106"/>
                </a:lnTo>
                <a:lnTo>
                  <a:pt x="93" y="119"/>
                </a:lnTo>
                <a:lnTo>
                  <a:pt x="82" y="132"/>
                </a:lnTo>
                <a:lnTo>
                  <a:pt x="71" y="145"/>
                </a:lnTo>
                <a:lnTo>
                  <a:pt x="61" y="159"/>
                </a:lnTo>
                <a:lnTo>
                  <a:pt x="51" y="174"/>
                </a:lnTo>
                <a:lnTo>
                  <a:pt x="44" y="189"/>
                </a:lnTo>
                <a:lnTo>
                  <a:pt x="35" y="205"/>
                </a:lnTo>
                <a:lnTo>
                  <a:pt x="28" y="221"/>
                </a:lnTo>
                <a:lnTo>
                  <a:pt x="22" y="237"/>
                </a:lnTo>
                <a:lnTo>
                  <a:pt x="16" y="253"/>
                </a:lnTo>
                <a:lnTo>
                  <a:pt x="12" y="271"/>
                </a:lnTo>
                <a:lnTo>
                  <a:pt x="7" y="289"/>
                </a:lnTo>
                <a:lnTo>
                  <a:pt x="4" y="305"/>
                </a:lnTo>
                <a:lnTo>
                  <a:pt x="2" y="324"/>
                </a:lnTo>
                <a:lnTo>
                  <a:pt x="1" y="342"/>
                </a:lnTo>
                <a:lnTo>
                  <a:pt x="0" y="360"/>
                </a:lnTo>
                <a:lnTo>
                  <a:pt x="1" y="379"/>
                </a:lnTo>
                <a:lnTo>
                  <a:pt x="2" y="397"/>
                </a:lnTo>
                <a:lnTo>
                  <a:pt x="4" y="416"/>
                </a:lnTo>
                <a:lnTo>
                  <a:pt x="7" y="433"/>
                </a:lnTo>
                <a:lnTo>
                  <a:pt x="12" y="450"/>
                </a:lnTo>
                <a:lnTo>
                  <a:pt x="16" y="467"/>
                </a:lnTo>
                <a:lnTo>
                  <a:pt x="22" y="484"/>
                </a:lnTo>
                <a:lnTo>
                  <a:pt x="28" y="501"/>
                </a:lnTo>
                <a:lnTo>
                  <a:pt x="35" y="516"/>
                </a:lnTo>
                <a:lnTo>
                  <a:pt x="44" y="532"/>
                </a:lnTo>
                <a:lnTo>
                  <a:pt x="51" y="547"/>
                </a:lnTo>
                <a:lnTo>
                  <a:pt x="61" y="561"/>
                </a:lnTo>
                <a:lnTo>
                  <a:pt x="71" y="576"/>
                </a:lnTo>
                <a:lnTo>
                  <a:pt x="82" y="589"/>
                </a:lnTo>
                <a:lnTo>
                  <a:pt x="93" y="602"/>
                </a:lnTo>
                <a:lnTo>
                  <a:pt x="106" y="614"/>
                </a:lnTo>
                <a:lnTo>
                  <a:pt x="118" y="627"/>
                </a:lnTo>
                <a:lnTo>
                  <a:pt x="131" y="638"/>
                </a:lnTo>
                <a:lnTo>
                  <a:pt x="144" y="649"/>
                </a:lnTo>
                <a:lnTo>
                  <a:pt x="159" y="659"/>
                </a:lnTo>
                <a:lnTo>
                  <a:pt x="173" y="667"/>
                </a:lnTo>
                <a:lnTo>
                  <a:pt x="188" y="676"/>
                </a:lnTo>
                <a:lnTo>
                  <a:pt x="204" y="684"/>
                </a:lnTo>
                <a:lnTo>
                  <a:pt x="219" y="692"/>
                </a:lnTo>
                <a:lnTo>
                  <a:pt x="236" y="698"/>
                </a:lnTo>
                <a:lnTo>
                  <a:pt x="252" y="704"/>
                </a:lnTo>
                <a:lnTo>
                  <a:pt x="269" y="708"/>
                </a:lnTo>
                <a:lnTo>
                  <a:pt x="287" y="713"/>
                </a:lnTo>
                <a:lnTo>
                  <a:pt x="304" y="716"/>
                </a:lnTo>
                <a:lnTo>
                  <a:pt x="322" y="718"/>
                </a:lnTo>
                <a:lnTo>
                  <a:pt x="341" y="719"/>
                </a:lnTo>
                <a:lnTo>
                  <a:pt x="360" y="719"/>
                </a:lnTo>
                <a:lnTo>
                  <a:pt x="377" y="719"/>
                </a:lnTo>
                <a:lnTo>
                  <a:pt x="396" y="718"/>
                </a:lnTo>
                <a:lnTo>
                  <a:pt x="414" y="716"/>
                </a:lnTo>
                <a:lnTo>
                  <a:pt x="431" y="713"/>
                </a:lnTo>
                <a:lnTo>
                  <a:pt x="449" y="708"/>
                </a:lnTo>
                <a:lnTo>
                  <a:pt x="466" y="704"/>
                </a:lnTo>
                <a:lnTo>
                  <a:pt x="483" y="698"/>
                </a:lnTo>
                <a:lnTo>
                  <a:pt x="499" y="692"/>
                </a:lnTo>
                <a:lnTo>
                  <a:pt x="515" y="684"/>
                </a:lnTo>
                <a:lnTo>
                  <a:pt x="531" y="676"/>
                </a:lnTo>
                <a:lnTo>
                  <a:pt x="545" y="667"/>
                </a:lnTo>
                <a:lnTo>
                  <a:pt x="561" y="659"/>
                </a:lnTo>
                <a:lnTo>
                  <a:pt x="574" y="649"/>
                </a:lnTo>
                <a:lnTo>
                  <a:pt x="588" y="638"/>
                </a:lnTo>
                <a:lnTo>
                  <a:pt x="600" y="627"/>
                </a:lnTo>
                <a:lnTo>
                  <a:pt x="614" y="614"/>
                </a:lnTo>
                <a:lnTo>
                  <a:pt x="626" y="602"/>
                </a:lnTo>
                <a:lnTo>
                  <a:pt x="637" y="589"/>
                </a:lnTo>
                <a:lnTo>
                  <a:pt x="647" y="576"/>
                </a:lnTo>
                <a:lnTo>
                  <a:pt x="658" y="561"/>
                </a:lnTo>
                <a:lnTo>
                  <a:pt x="667" y="547"/>
                </a:lnTo>
                <a:lnTo>
                  <a:pt x="675" y="532"/>
                </a:lnTo>
                <a:lnTo>
                  <a:pt x="683" y="516"/>
                </a:lnTo>
                <a:lnTo>
                  <a:pt x="691" y="501"/>
                </a:lnTo>
                <a:lnTo>
                  <a:pt x="696" y="484"/>
                </a:lnTo>
                <a:lnTo>
                  <a:pt x="702" y="467"/>
                </a:lnTo>
                <a:lnTo>
                  <a:pt x="707" y="450"/>
                </a:lnTo>
                <a:lnTo>
                  <a:pt x="712" y="433"/>
                </a:lnTo>
                <a:lnTo>
                  <a:pt x="714" y="416"/>
                </a:lnTo>
                <a:lnTo>
                  <a:pt x="716" y="397"/>
                </a:lnTo>
                <a:lnTo>
                  <a:pt x="718" y="379"/>
                </a:lnTo>
                <a:lnTo>
                  <a:pt x="718" y="360"/>
                </a:lnTo>
                <a:lnTo>
                  <a:pt x="718" y="342"/>
                </a:lnTo>
                <a:lnTo>
                  <a:pt x="716" y="324"/>
                </a:lnTo>
                <a:lnTo>
                  <a:pt x="714" y="305"/>
                </a:lnTo>
                <a:lnTo>
                  <a:pt x="712" y="289"/>
                </a:lnTo>
                <a:lnTo>
                  <a:pt x="707" y="271"/>
                </a:lnTo>
                <a:lnTo>
                  <a:pt x="702" y="253"/>
                </a:lnTo>
                <a:lnTo>
                  <a:pt x="696" y="237"/>
                </a:lnTo>
                <a:lnTo>
                  <a:pt x="691" y="221"/>
                </a:lnTo>
                <a:lnTo>
                  <a:pt x="683" y="205"/>
                </a:lnTo>
                <a:lnTo>
                  <a:pt x="675" y="189"/>
                </a:lnTo>
                <a:lnTo>
                  <a:pt x="667" y="174"/>
                </a:lnTo>
                <a:lnTo>
                  <a:pt x="658" y="159"/>
                </a:lnTo>
                <a:lnTo>
                  <a:pt x="647" y="145"/>
                </a:lnTo>
                <a:lnTo>
                  <a:pt x="637" y="132"/>
                </a:lnTo>
                <a:lnTo>
                  <a:pt x="626" y="119"/>
                </a:lnTo>
                <a:lnTo>
                  <a:pt x="614" y="106"/>
                </a:lnTo>
                <a:lnTo>
                  <a:pt x="600" y="94"/>
                </a:lnTo>
                <a:lnTo>
                  <a:pt x="588" y="83"/>
                </a:lnTo>
                <a:lnTo>
                  <a:pt x="574" y="72"/>
                </a:lnTo>
                <a:lnTo>
                  <a:pt x="561" y="62"/>
                </a:lnTo>
                <a:lnTo>
                  <a:pt x="545" y="53"/>
                </a:lnTo>
                <a:lnTo>
                  <a:pt x="531" y="45"/>
                </a:lnTo>
                <a:lnTo>
                  <a:pt x="515" y="37"/>
                </a:lnTo>
                <a:lnTo>
                  <a:pt x="499" y="29"/>
                </a:lnTo>
                <a:lnTo>
                  <a:pt x="483" y="22"/>
                </a:lnTo>
                <a:lnTo>
                  <a:pt x="466" y="17"/>
                </a:lnTo>
                <a:lnTo>
                  <a:pt x="449" y="13"/>
                </a:lnTo>
                <a:lnTo>
                  <a:pt x="431" y="8"/>
                </a:lnTo>
                <a:lnTo>
                  <a:pt x="414" y="5"/>
                </a:lnTo>
                <a:lnTo>
                  <a:pt x="396" y="3"/>
                </a:lnTo>
                <a:lnTo>
                  <a:pt x="377" y="2"/>
                </a:lnTo>
                <a:lnTo>
                  <a:pt x="36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ld-minimalize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FE2929"/>
      </a:accent1>
      <a:accent2>
        <a:srgbClr val="FF7400"/>
      </a:accent2>
      <a:accent3>
        <a:srgbClr val="2C8716"/>
      </a:accent3>
      <a:accent4>
        <a:srgbClr val="F2F64B"/>
      </a:accent4>
      <a:accent5>
        <a:srgbClr val="769BC9"/>
      </a:accent5>
      <a:accent6>
        <a:srgbClr val="594573"/>
      </a:accent6>
      <a:hlink>
        <a:srgbClr val="AAF536"/>
      </a:hlink>
      <a:folHlink>
        <a:srgbClr val="2792CF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ld-minimalize">
    <a:dk1>
      <a:sysClr val="windowText" lastClr="000000"/>
    </a:dk1>
    <a:lt1>
      <a:sysClr val="window" lastClr="FFFFFF"/>
    </a:lt1>
    <a:dk2>
      <a:srgbClr val="7F7F7F"/>
    </a:dk2>
    <a:lt2>
      <a:srgbClr val="F2F2F2"/>
    </a:lt2>
    <a:accent1>
      <a:srgbClr val="FE2929"/>
    </a:accent1>
    <a:accent2>
      <a:srgbClr val="FF7400"/>
    </a:accent2>
    <a:accent3>
      <a:srgbClr val="2C8716"/>
    </a:accent3>
    <a:accent4>
      <a:srgbClr val="F2F64B"/>
    </a:accent4>
    <a:accent5>
      <a:srgbClr val="769BC9"/>
    </a:accent5>
    <a:accent6>
      <a:srgbClr val="594573"/>
    </a:accent6>
    <a:hlink>
      <a:srgbClr val="AAF536"/>
    </a:hlink>
    <a:folHlink>
      <a:srgbClr val="2792C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8838</TotalTime>
  <Words>5278</Words>
  <Application>Microsoft Office PowerPoint</Application>
  <PresentationFormat>寬螢幕</PresentationFormat>
  <Paragraphs>900</Paragraphs>
  <Slides>45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45</vt:i4>
      </vt:variant>
    </vt:vector>
  </HeadingPairs>
  <TitlesOfParts>
    <vt:vector size="59" baseType="lpstr">
      <vt:lpstr>Arial Unicode MS</vt:lpstr>
      <vt:lpstr>Microsoft JhengHei UI</vt:lpstr>
      <vt:lpstr>Microsoft JhengHei</vt:lpstr>
      <vt:lpstr>Microsoft JhengHei</vt:lpstr>
      <vt:lpstr>新細明體</vt:lpstr>
      <vt:lpstr>標楷體</vt:lpstr>
      <vt:lpstr>Arial</vt:lpstr>
      <vt:lpstr>Calibri</vt:lpstr>
      <vt:lpstr>Calibri Light</vt:lpstr>
      <vt:lpstr>Segoe UI</vt:lpstr>
      <vt:lpstr>Times New Roman</vt:lpstr>
      <vt:lpstr>Wingdings</vt:lpstr>
      <vt:lpstr>Office Theme</vt:lpstr>
      <vt:lpstr>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admin</cp:lastModifiedBy>
  <cp:revision>474</cp:revision>
  <dcterms:created xsi:type="dcterms:W3CDTF">2018-04-24T06:31:58Z</dcterms:created>
  <dcterms:modified xsi:type="dcterms:W3CDTF">2020-09-19T02:40:12Z</dcterms:modified>
</cp:coreProperties>
</file>